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276" r:id="rId2"/>
    <p:sldId id="322" r:id="rId3"/>
    <p:sldId id="291" r:id="rId4"/>
    <p:sldId id="292" r:id="rId5"/>
    <p:sldId id="309" r:id="rId6"/>
    <p:sldId id="308" r:id="rId7"/>
    <p:sldId id="325" r:id="rId8"/>
    <p:sldId id="285" r:id="rId9"/>
    <p:sldId id="295" r:id="rId10"/>
    <p:sldId id="296" r:id="rId11"/>
    <p:sldId id="328" r:id="rId12"/>
    <p:sldId id="288" r:id="rId13"/>
    <p:sldId id="290" r:id="rId14"/>
    <p:sldId id="305" r:id="rId15"/>
    <p:sldId id="326" r:id="rId16"/>
    <p:sldId id="304" r:id="rId17"/>
    <p:sldId id="303" r:id="rId18"/>
    <p:sldId id="302" r:id="rId19"/>
    <p:sldId id="301" r:id="rId20"/>
    <p:sldId id="329" r:id="rId21"/>
    <p:sldId id="330" r:id="rId22"/>
    <p:sldId id="331" r:id="rId23"/>
    <p:sldId id="332" r:id="rId24"/>
    <p:sldId id="300" r:id="rId25"/>
    <p:sldId id="310" r:id="rId26"/>
    <p:sldId id="278" r:id="rId27"/>
  </p:sldIdLst>
  <p:sldSz cx="10080625" cy="7559675"/>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9701185-0469-C042-BB08-4540B2E3B02D}">
          <p14:sldIdLst>
            <p14:sldId id="276"/>
            <p14:sldId id="322"/>
            <p14:sldId id="291"/>
            <p14:sldId id="292"/>
            <p14:sldId id="309"/>
            <p14:sldId id="308"/>
            <p14:sldId id="325"/>
            <p14:sldId id="285"/>
            <p14:sldId id="295"/>
            <p14:sldId id="296"/>
            <p14:sldId id="328"/>
            <p14:sldId id="288"/>
            <p14:sldId id="290"/>
            <p14:sldId id="305"/>
            <p14:sldId id="326"/>
            <p14:sldId id="304"/>
            <p14:sldId id="303"/>
            <p14:sldId id="302"/>
            <p14:sldId id="301"/>
            <p14:sldId id="329"/>
            <p14:sldId id="330"/>
            <p14:sldId id="331"/>
            <p14:sldId id="332"/>
            <p14:sldId id="300"/>
            <p14:sldId id="310"/>
            <p14:sldId id="278"/>
          </p14:sldIdLst>
        </p14:section>
      </p14:sectionLst>
    </p:ext>
    <p:ext uri="{EFAFB233-063F-42B5-8137-9DF3F51BA10A}">
      <p15:sldGuideLst xmlns:p15="http://schemas.microsoft.com/office/powerpoint/2012/main">
        <p15:guide id="1" orient="horz" pos="2381"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640"/>
    <a:srgbClr val="063C72"/>
    <a:srgbClr val="00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43"/>
  </p:normalViewPr>
  <p:slideViewPr>
    <p:cSldViewPr snapToGrid="0" snapToObjects="1" showGuides="1">
      <p:cViewPr varScale="1">
        <p:scale>
          <a:sx n="64" d="100"/>
          <a:sy n="64" d="100"/>
        </p:scale>
        <p:origin x="1296" y="44"/>
      </p:cViewPr>
      <p:guideLst>
        <p:guide orient="horz" pos="2381"/>
        <p:guide pos="31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5659"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2"/>
            <a:ext cx="2945659" cy="495348"/>
          </a:xfrm>
          <a:prstGeom prst="rect">
            <a:avLst/>
          </a:prstGeom>
        </p:spPr>
        <p:txBody>
          <a:bodyPr vert="horz" lIns="91440" tIns="45720" rIns="91440" bIns="45720" rtlCol="0"/>
          <a:lstStyle>
            <a:lvl1pPr algn="r">
              <a:defRPr sz="1200"/>
            </a:lvl1pPr>
          </a:lstStyle>
          <a:p>
            <a:fld id="{2BFE8821-9179-BF4D-A57A-6E1F44BCC175}" type="datetimeFigureOut">
              <a:rPr lang="de-DE" smtClean="0"/>
              <a:t>08.07.2020</a:t>
            </a:fld>
            <a:endParaRPr lang="de-DE"/>
          </a:p>
        </p:txBody>
      </p:sp>
      <p:sp>
        <p:nvSpPr>
          <p:cNvPr id="4" name="Folienbildplatzhalter 3"/>
          <p:cNvSpPr>
            <a:spLocks noGrp="1" noRot="1" noChangeAspect="1"/>
          </p:cNvSpPr>
          <p:nvPr>
            <p:ph type="sldImg" idx="2"/>
          </p:nvPr>
        </p:nvSpPr>
        <p:spPr>
          <a:xfrm>
            <a:off x="1181100" y="1238250"/>
            <a:ext cx="4435475" cy="3327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51225"/>
            <a:ext cx="5438140" cy="3887359"/>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377325"/>
            <a:ext cx="2945659"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25"/>
            <a:ext cx="2945659" cy="495347"/>
          </a:xfrm>
          <a:prstGeom prst="rect">
            <a:avLst/>
          </a:prstGeom>
        </p:spPr>
        <p:txBody>
          <a:bodyPr vert="horz" lIns="91440" tIns="45720" rIns="91440" bIns="45720" rtlCol="0" anchor="b"/>
          <a:lstStyle>
            <a:lvl1pPr algn="r">
              <a:defRPr sz="1200"/>
            </a:lvl1pPr>
          </a:lstStyle>
          <a:p>
            <a:fld id="{19FDAD4C-99D7-D341-8B0F-EFCA901D9535}" type="slidenum">
              <a:rPr lang="de-DE" smtClean="0"/>
              <a:t>‹Nr.›</a:t>
            </a:fld>
            <a:endParaRPr lang="de-DE"/>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Leider konnte ich die Bilder</a:t>
            </a:r>
            <a:r>
              <a:rPr lang="de-DE" baseline="0" dirty="0" smtClean="0"/>
              <a:t> noch nicht einfügen. Die </a:t>
            </a:r>
            <a:r>
              <a:rPr lang="de-DE" baseline="0" dirty="0" err="1" smtClean="0"/>
              <a:t>Jpegs</a:t>
            </a:r>
            <a:r>
              <a:rPr lang="de-DE" baseline="0" dirty="0" smtClean="0"/>
              <a:t> sind fehlerhaft </a:t>
            </a:r>
            <a:r>
              <a:rPr lang="de-DE" baseline="0" dirty="0" smtClean="0">
                <a:sym typeface="Wingdings" panose="05000000000000000000" pitchFamily="2" charset="2"/>
              </a:rPr>
              <a:t></a:t>
            </a:r>
            <a:endParaRPr lang="de-DE" dirty="0"/>
          </a:p>
        </p:txBody>
      </p:sp>
      <p:sp>
        <p:nvSpPr>
          <p:cNvPr id="4" name="Foliennummernplatzhalter 3"/>
          <p:cNvSpPr>
            <a:spLocks noGrp="1"/>
          </p:cNvSpPr>
          <p:nvPr>
            <p:ph type="sldNum" sz="quarter" idx="10"/>
          </p:nvPr>
        </p:nvSpPr>
        <p:spPr/>
        <p:txBody>
          <a:bodyPr/>
          <a:lstStyle/>
          <a:p>
            <a:fld id="{19FDAD4C-99D7-D341-8B0F-EFCA901D9535}" type="slidenum">
              <a:rPr lang="de-DE" smtClean="0"/>
              <a:t>5</a:t>
            </a:fld>
            <a:endParaRPr lang="de-DE"/>
          </a:p>
        </p:txBody>
      </p:sp>
    </p:spTree>
    <p:extLst>
      <p:ext uri="{BB962C8B-B14F-4D97-AF65-F5344CB8AC3E}">
        <p14:creationId xmlns:p14="http://schemas.microsoft.com/office/powerpoint/2010/main" val="118981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9FDAD4C-99D7-D341-8B0F-EFCA901D9535}" type="slidenum">
              <a:rPr lang="de-DE" smtClean="0"/>
              <a:t>6</a:t>
            </a:fld>
            <a:endParaRPr lang="de-DE"/>
          </a:p>
        </p:txBody>
      </p:sp>
    </p:spTree>
    <p:extLst>
      <p:ext uri="{BB962C8B-B14F-4D97-AF65-F5344CB8AC3E}">
        <p14:creationId xmlns:p14="http://schemas.microsoft.com/office/powerpoint/2010/main" val="2312816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810"/>
            <a:ext cx="10075863" cy="8041485"/>
          </a:xfrm>
          <a:prstGeom prst="rect">
            <a:avLst/>
          </a:prstGeom>
        </p:spPr>
      </p:pic>
      <p:pic>
        <p:nvPicPr>
          <p:cNvPr id="13" name="Bild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76692"/>
            <a:ext cx="10080625" cy="2282983"/>
          </a:xfrm>
          <a:prstGeom prst="rect">
            <a:avLst/>
          </a:prstGeom>
        </p:spPr>
      </p:pic>
      <p:pic>
        <p:nvPicPr>
          <p:cNvPr id="14" name="Bild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72858" y="6154615"/>
            <a:ext cx="4806497" cy="804438"/>
          </a:xfrm>
          <a:prstGeom prst="rect">
            <a:avLst/>
          </a:prstGeom>
        </p:spPr>
      </p:pic>
      <p:sp>
        <p:nvSpPr>
          <p:cNvPr id="2" name="Titel 1"/>
          <p:cNvSpPr>
            <a:spLocks noGrp="1"/>
          </p:cNvSpPr>
          <p:nvPr>
            <p:ph type="ctrTitle"/>
          </p:nvPr>
        </p:nvSpPr>
        <p:spPr>
          <a:xfrm>
            <a:off x="432388" y="3214078"/>
            <a:ext cx="6463977" cy="746592"/>
          </a:xfrm>
          <a:solidFill>
            <a:srgbClr val="BB2640"/>
          </a:solidFill>
        </p:spPr>
        <p:txBody>
          <a:bodyPr wrap="none" lIns="180000">
            <a:spAutoFit/>
          </a:bodyPr>
          <a:lstStyle>
            <a:lvl1pPr algn="l">
              <a:defRPr sz="3968" b="1" i="0" cap="none">
                <a:solidFill>
                  <a:schemeClr val="bg1"/>
                </a:solidFill>
                <a:latin typeface="Rajdhani" charset="0"/>
                <a:ea typeface="Rajdhani" charset="0"/>
                <a:cs typeface="Rajdhani" charset="0"/>
              </a:defRPr>
            </a:lvl1pPr>
          </a:lstStyle>
          <a:p>
            <a:r>
              <a:rPr lang="de-DE" dirty="0" smtClean="0"/>
              <a:t>Mastertitelformat bearbeiten</a:t>
            </a:r>
            <a:endParaRPr lang="de-DE" dirty="0"/>
          </a:p>
        </p:txBody>
      </p:sp>
      <p:sp>
        <p:nvSpPr>
          <p:cNvPr id="3" name="Untertitel 2"/>
          <p:cNvSpPr>
            <a:spLocks noGrp="1"/>
          </p:cNvSpPr>
          <p:nvPr>
            <p:ph type="subTitle" idx="1"/>
          </p:nvPr>
        </p:nvSpPr>
        <p:spPr>
          <a:xfrm>
            <a:off x="432388" y="2449810"/>
            <a:ext cx="4438275" cy="625307"/>
          </a:xfrm>
          <a:solidFill>
            <a:srgbClr val="BB2640"/>
          </a:solidFill>
          <a:ln>
            <a:solidFill>
              <a:srgbClr val="BB2640"/>
            </a:solidFill>
          </a:ln>
        </p:spPr>
        <p:txBody>
          <a:bodyPr lIns="180000" anchor="ctr">
            <a:normAutofit/>
          </a:bodyPr>
          <a:lstStyle>
            <a:lvl1pPr marL="0" indent="0" algn="l">
              <a:buNone/>
              <a:defRPr sz="1764" cap="none">
                <a:solidFill>
                  <a:schemeClr val="bg1"/>
                </a:solidFill>
                <a:latin typeface="Rajdhani" charset="0"/>
                <a:ea typeface="Rajdhani" charset="0"/>
                <a:cs typeface="Rajdhani" charset="0"/>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de-DE" dirty="0" smtClean="0"/>
              <a:t>Master-Untertitelformat bearbeiten</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Text als Aufzählu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58644" y="1980000"/>
            <a:ext cx="8878440" cy="4796544"/>
          </a:xfrm>
        </p:spPr>
        <p:txBody>
          <a:bodyPr lIns="0" tIns="0"/>
          <a:lstStyle>
            <a:lvl1pPr marL="446088" indent="-446088">
              <a:lnSpc>
                <a:spcPct val="100000"/>
              </a:lnSpc>
              <a:spcBef>
                <a:spcPts val="0"/>
              </a:spcBef>
              <a:spcAft>
                <a:spcPts val="1200"/>
              </a:spcAft>
              <a:buFont typeface="Wingdings" charset="2"/>
              <a:buChar char="§"/>
              <a:tabLst/>
              <a:defRPr sz="2400">
                <a:latin typeface="Rajdhani" charset="0"/>
                <a:ea typeface="Rajdhani" charset="0"/>
                <a:cs typeface="Rajdhani" charset="0"/>
              </a:defRPr>
            </a:lvl1pPr>
            <a:lvl2pPr marL="935038" indent="-430213">
              <a:lnSpc>
                <a:spcPct val="100000"/>
              </a:lnSpc>
              <a:spcBef>
                <a:spcPts val="0"/>
              </a:spcBef>
              <a:spcAft>
                <a:spcPts val="1200"/>
              </a:spcAft>
              <a:buFont typeface="Wingdings" charset="2"/>
              <a:buChar char="§"/>
              <a:tabLst/>
              <a:defRPr sz="2000">
                <a:latin typeface="Rajdhani" charset="0"/>
                <a:ea typeface="Rajdhani" charset="0"/>
                <a:cs typeface="Rajdhani" charset="0"/>
              </a:defRPr>
            </a:lvl2pPr>
            <a:lvl3pPr marL="1333500" indent="-325438">
              <a:lnSpc>
                <a:spcPct val="100000"/>
              </a:lnSpc>
              <a:spcBef>
                <a:spcPts val="0"/>
              </a:spcBef>
              <a:spcAft>
                <a:spcPts val="1200"/>
              </a:spcAft>
              <a:buFont typeface="Wingdings" charset="2"/>
              <a:buChar char="§"/>
              <a:tabLst/>
              <a:defRPr sz="1800">
                <a:latin typeface="Rajdhani" charset="0"/>
                <a:ea typeface="Rajdhani" charset="0"/>
                <a:cs typeface="Rajdhani" charset="0"/>
              </a:defRPr>
            </a:lvl3pPr>
            <a:lvl4pPr marL="1824038" indent="-311150">
              <a:lnSpc>
                <a:spcPct val="100000"/>
              </a:lnSpc>
              <a:spcBef>
                <a:spcPts val="0"/>
              </a:spcBef>
              <a:spcAft>
                <a:spcPts val="1200"/>
              </a:spcAft>
              <a:buFont typeface="Wingdings" charset="2"/>
              <a:buChar char="§"/>
              <a:tabLst/>
              <a:defRPr sz="1600">
                <a:latin typeface="Rajdhani" charset="0"/>
                <a:ea typeface="Rajdhani" charset="0"/>
                <a:cs typeface="Rajdhani" charset="0"/>
              </a:defRPr>
            </a:lvl4pPr>
            <a:lvl5pPr marL="2312988" indent="-296863">
              <a:lnSpc>
                <a:spcPct val="100000"/>
              </a:lnSpc>
              <a:spcBef>
                <a:spcPts val="0"/>
              </a:spcBef>
              <a:spcAft>
                <a:spcPts val="1200"/>
              </a:spcAft>
              <a:buFont typeface="Wingdings" charset="2"/>
              <a:buChar char="§"/>
              <a:tabLst/>
              <a:defRPr sz="1400">
                <a:latin typeface="Rajdhani" charset="0"/>
                <a:ea typeface="Rajdhani" charset="0"/>
                <a:cs typeface="Rajdhani" charset="0"/>
              </a:defRPr>
            </a:lvl5pPr>
          </a:lstStyle>
          <a:p>
            <a:pPr lvl="0"/>
            <a:r>
              <a:rPr lang="de-DE" dirty="0" smtClean="0"/>
              <a:t>Text 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Title Placeholder 1"/>
          <p:cNvSpPr>
            <a:spLocks noGrp="1"/>
          </p:cNvSpPr>
          <p:nvPr>
            <p:ph type="title" hasCustomPrompt="1"/>
          </p:nvPr>
        </p:nvSpPr>
        <p:spPr>
          <a:xfrm>
            <a:off x="0" y="883769"/>
            <a:ext cx="7978449" cy="735756"/>
          </a:xfrm>
          <a:prstGeom prst="rect">
            <a:avLst/>
          </a:prstGeom>
          <a:noFill/>
          <a:ln>
            <a:solidFill>
              <a:schemeClr val="accent1">
                <a:alpha val="0"/>
              </a:schemeClr>
            </a:solidFill>
          </a:ln>
        </p:spPr>
        <p:txBody>
          <a:bodyPr vert="horz" wrap="none" lIns="540000" tIns="144000" rIns="108000" bIns="36000" rtlCol="0" anchor="ctr" anchorCtr="0">
            <a:spAutoFit/>
          </a:bodyPr>
          <a:lstStyle/>
          <a:p>
            <a:r>
              <a:rPr lang="de-DE" dirty="0" smtClean="0"/>
              <a:t>Schreiben Sie hier Ihre Überschrift</a:t>
            </a:r>
            <a:endParaRPr lang="en-US" dirty="0"/>
          </a:p>
        </p:txBody>
      </p:sp>
      <p:sp>
        <p:nvSpPr>
          <p:cNvPr id="2" name="Fußzeilenplatzhalter 1"/>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3694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nur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47493" y="1980000"/>
            <a:ext cx="8889590" cy="4796544"/>
          </a:xfrm>
        </p:spPr>
        <p:txBody>
          <a:bodyPr lIns="0" tIns="0"/>
          <a:lstStyle>
            <a:lvl1pPr marL="0" indent="0">
              <a:lnSpc>
                <a:spcPct val="100000"/>
              </a:lnSpc>
              <a:spcBef>
                <a:spcPts val="0"/>
              </a:spcBef>
              <a:spcAft>
                <a:spcPts val="1200"/>
              </a:spcAft>
              <a:buFontTx/>
              <a:buNone/>
              <a:tabLst/>
              <a:defRPr sz="2400">
                <a:latin typeface="Rajdhani" charset="0"/>
                <a:ea typeface="Rajdhani" charset="0"/>
                <a:cs typeface="Rajdhani" charset="0"/>
              </a:defRPr>
            </a:lvl1pPr>
            <a:lvl2pPr marL="504825" indent="0">
              <a:lnSpc>
                <a:spcPct val="100000"/>
              </a:lnSpc>
              <a:spcBef>
                <a:spcPts val="0"/>
              </a:spcBef>
              <a:spcAft>
                <a:spcPts val="1200"/>
              </a:spcAft>
              <a:buFontTx/>
              <a:buNone/>
              <a:tabLst/>
              <a:defRPr sz="1800">
                <a:latin typeface="Rajdhani" charset="0"/>
                <a:ea typeface="Rajdhani" charset="0"/>
                <a:cs typeface="Rajdhani" charset="0"/>
              </a:defRPr>
            </a:lvl2pPr>
            <a:lvl3pPr marL="1008062" indent="0">
              <a:lnSpc>
                <a:spcPct val="100000"/>
              </a:lnSpc>
              <a:spcBef>
                <a:spcPts val="0"/>
              </a:spcBef>
              <a:spcAft>
                <a:spcPts val="1200"/>
              </a:spcAft>
              <a:buFontTx/>
              <a:buNone/>
              <a:tabLst/>
              <a:defRPr sz="1600">
                <a:latin typeface="Rajdhani" charset="0"/>
                <a:ea typeface="Rajdhani" charset="0"/>
                <a:cs typeface="Rajdhani" charset="0"/>
              </a:defRPr>
            </a:lvl3pPr>
            <a:lvl4pPr marL="1512888" indent="0">
              <a:lnSpc>
                <a:spcPct val="100000"/>
              </a:lnSpc>
              <a:spcBef>
                <a:spcPts val="0"/>
              </a:spcBef>
              <a:spcAft>
                <a:spcPts val="1200"/>
              </a:spcAft>
              <a:buFontTx/>
              <a:buNone/>
              <a:tabLst/>
              <a:defRPr sz="1400">
                <a:latin typeface="Rajdhani" charset="0"/>
                <a:ea typeface="Rajdhani" charset="0"/>
                <a:cs typeface="Rajdhani" charset="0"/>
              </a:defRPr>
            </a:lvl4pPr>
            <a:lvl5pPr marL="2016125" indent="0">
              <a:lnSpc>
                <a:spcPct val="100000"/>
              </a:lnSpc>
              <a:spcBef>
                <a:spcPts val="0"/>
              </a:spcBef>
              <a:spcAft>
                <a:spcPts val="1200"/>
              </a:spcAft>
              <a:buFontTx/>
              <a:buNone/>
              <a:tabLst/>
              <a:defRPr>
                <a:latin typeface="Rajdhani" charset="0"/>
                <a:ea typeface="Rajdhani" charset="0"/>
                <a:cs typeface="Rajdhani" charset="0"/>
              </a:defRPr>
            </a:lvl5pPr>
          </a:lstStyle>
          <a:p>
            <a:pPr lvl="0"/>
            <a:r>
              <a:rPr lang="de-DE" dirty="0" smtClean="0"/>
              <a:t>Text Erste Ebene</a:t>
            </a:r>
          </a:p>
          <a:p>
            <a:pPr lvl="1"/>
            <a:r>
              <a:rPr lang="de-DE" dirty="0" smtClean="0"/>
              <a:t>Zweite Ebene</a:t>
            </a:r>
          </a:p>
          <a:p>
            <a:pPr lvl="2"/>
            <a:r>
              <a:rPr lang="de-DE" dirty="0" smtClean="0"/>
              <a:t>Dritte Ebene</a:t>
            </a:r>
          </a:p>
          <a:p>
            <a:pPr lvl="3"/>
            <a:r>
              <a:rPr lang="de-DE" dirty="0" smtClean="0"/>
              <a:t>Vierte Ebene</a:t>
            </a:r>
          </a:p>
        </p:txBody>
      </p:sp>
      <p:sp>
        <p:nvSpPr>
          <p:cNvPr id="9" name="Title Placeholder 1"/>
          <p:cNvSpPr>
            <a:spLocks noGrp="1"/>
          </p:cNvSpPr>
          <p:nvPr>
            <p:ph type="title" hasCustomPrompt="1"/>
          </p:nvPr>
        </p:nvSpPr>
        <p:spPr>
          <a:xfrm>
            <a:off x="0" y="883769"/>
            <a:ext cx="7978449" cy="735756"/>
          </a:xfrm>
          <a:prstGeom prst="rect">
            <a:avLst/>
          </a:prstGeom>
          <a:noFill/>
          <a:ln>
            <a:solidFill>
              <a:schemeClr val="accent1">
                <a:alpha val="0"/>
              </a:schemeClr>
            </a:solidFill>
          </a:ln>
        </p:spPr>
        <p:txBody>
          <a:bodyPr vert="horz" wrap="none" lIns="540000" tIns="144000" rIns="108000" bIns="36000" rtlCol="0" anchor="ctr" anchorCtr="0">
            <a:spAutoFit/>
          </a:bodyPr>
          <a:lstStyle/>
          <a:p>
            <a:r>
              <a:rPr lang="de-DE" dirty="0" smtClean="0"/>
              <a:t>Schreiben Sie hier Ihre Überschrift</a:t>
            </a:r>
            <a:endParaRPr lang="en-US" dirty="0"/>
          </a:p>
        </p:txBody>
      </p:sp>
      <p:sp>
        <p:nvSpPr>
          <p:cNvPr id="2" name="Fußzeilenplatzhalter 1"/>
          <p:cNvSpPr>
            <a:spLocks noGrp="1"/>
          </p:cNvSpPr>
          <p:nvPr>
            <p:ph type="ftr" sz="quarter" idx="10"/>
          </p:nvPr>
        </p:nvSpPr>
        <p:spPr/>
        <p:txBody>
          <a:bodyPr/>
          <a:lstStyle/>
          <a:p>
            <a:r>
              <a:rPr lang="en-US" smtClean="0"/>
              <a:t>Für eine klare Linie.</a:t>
            </a:r>
            <a:endParaRPr lang="en-US" dirty="0" smtClean="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lie-V1">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67925" cy="7559675"/>
          </a:xfrm>
          <a:prstGeom prst="rect">
            <a:avLst/>
          </a:prstGeom>
        </p:spPr>
      </p:pic>
      <p:sp>
        <p:nvSpPr>
          <p:cNvPr id="15" name="Textplatzhalter 17"/>
          <p:cNvSpPr>
            <a:spLocks noGrp="1"/>
          </p:cNvSpPr>
          <p:nvPr>
            <p:ph type="body" sz="quarter" idx="10" hasCustomPrompt="1"/>
          </p:nvPr>
        </p:nvSpPr>
        <p:spPr>
          <a:xfrm>
            <a:off x="648437" y="3525441"/>
            <a:ext cx="6143894" cy="718452"/>
          </a:xfrm>
          <a:prstGeom prst="rect">
            <a:avLst/>
          </a:prstGeom>
          <a:solidFill>
            <a:srgbClr val="BB2640"/>
          </a:solidFill>
          <a:ln>
            <a:solidFill>
              <a:schemeClr val="accent1">
                <a:shade val="50000"/>
                <a:alpha val="0"/>
              </a:schemeClr>
            </a:solidFill>
          </a:ln>
        </p:spPr>
        <p:txBody>
          <a:bodyPr wrap="none" lIns="144000" tIns="108000" rIns="108000" bIns="0" anchor="ctr" anchorCtr="0">
            <a:spAutoFit/>
          </a:bodyPr>
          <a:lstStyle>
            <a:lvl1pPr marL="0" indent="0">
              <a:buNone/>
              <a:defRPr sz="4400" b="1" i="0" cap="none" baseline="0">
                <a:solidFill>
                  <a:schemeClr val="bg1"/>
                </a:solidFill>
                <a:latin typeface="Rajdhani Semibold" charset="0"/>
                <a:ea typeface="Rajdhani Semibold" charset="0"/>
                <a:cs typeface="Rajdhani Semibold"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Datenschutzverletzungen</a:t>
            </a:r>
          </a:p>
        </p:txBody>
      </p:sp>
      <p:sp>
        <p:nvSpPr>
          <p:cNvPr id="17" name="Textplatzhalter 17"/>
          <p:cNvSpPr>
            <a:spLocks noGrp="1"/>
          </p:cNvSpPr>
          <p:nvPr>
            <p:ph type="body" sz="quarter" idx="13" hasCustomPrompt="1"/>
          </p:nvPr>
        </p:nvSpPr>
        <p:spPr>
          <a:xfrm>
            <a:off x="648437" y="4289803"/>
            <a:ext cx="5511794" cy="718452"/>
          </a:xfrm>
          <a:prstGeom prst="rect">
            <a:avLst/>
          </a:prstGeom>
          <a:solidFill>
            <a:srgbClr val="BB2640"/>
          </a:solidFill>
          <a:ln>
            <a:solidFill>
              <a:schemeClr val="tx1">
                <a:alpha val="0"/>
              </a:schemeClr>
            </a:solidFill>
          </a:ln>
        </p:spPr>
        <p:txBody>
          <a:bodyPr wrap="none" lIns="144000" tIns="108000" rIns="144000" bIns="0" anchor="ctr" anchorCtr="0">
            <a:spAutoFit/>
          </a:bodyPr>
          <a:lstStyle>
            <a:lvl1pPr marL="0" indent="0">
              <a:buNone/>
              <a:defRPr sz="4400" b="1" i="0" cap="none" baseline="0">
                <a:solidFill>
                  <a:schemeClr val="bg1"/>
                </a:solidFill>
                <a:latin typeface="Rajdhani Semibold" charset="0"/>
                <a:ea typeface="Rajdhani Semibold" charset="0"/>
                <a:cs typeface="Rajdhani Semibold"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nehmen wir persönlich</a:t>
            </a:r>
          </a:p>
        </p:txBody>
      </p:sp>
      <p:sp>
        <p:nvSpPr>
          <p:cNvPr id="18" name="Textplatzhalter 17"/>
          <p:cNvSpPr>
            <a:spLocks noGrp="1"/>
          </p:cNvSpPr>
          <p:nvPr>
            <p:ph type="body" sz="quarter" idx="14" hasCustomPrompt="1"/>
          </p:nvPr>
        </p:nvSpPr>
        <p:spPr>
          <a:xfrm>
            <a:off x="648437" y="5064955"/>
            <a:ext cx="5712168" cy="450687"/>
          </a:xfrm>
          <a:prstGeom prst="rect">
            <a:avLst/>
          </a:prstGeom>
          <a:solidFill>
            <a:srgbClr val="BB2640"/>
          </a:solidFill>
          <a:ln>
            <a:solidFill>
              <a:schemeClr val="tx1">
                <a:alpha val="0"/>
              </a:schemeClr>
            </a:solidFill>
          </a:ln>
        </p:spPr>
        <p:txBody>
          <a:bodyPr wrap="none" lIns="144000" tIns="108000" rIns="144000" bIns="0" anchor="ctr" anchorCtr="0">
            <a:spAutoFit/>
          </a:bodyPr>
          <a:lstStyle>
            <a:lvl1pPr marL="0" indent="0">
              <a:buNone/>
              <a:defRPr sz="2400" b="0" i="0" cap="none" baseline="0">
                <a:solidFill>
                  <a:schemeClr val="bg1"/>
                </a:solidFill>
                <a:latin typeface="Rajdhani" charset="0"/>
                <a:ea typeface="Rajdhani" charset="0"/>
                <a:cs typeface="Rajdhani"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Schließlich bekämpfen wir sie Tag Für Tag.</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folie-V2">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
        <p:nvSpPr>
          <p:cNvPr id="15" name="Textplatzhalter 17"/>
          <p:cNvSpPr>
            <a:spLocks noGrp="1"/>
          </p:cNvSpPr>
          <p:nvPr>
            <p:ph type="body" sz="quarter" idx="10" hasCustomPrompt="1"/>
          </p:nvPr>
        </p:nvSpPr>
        <p:spPr>
          <a:xfrm>
            <a:off x="648437" y="3525441"/>
            <a:ext cx="5260640" cy="718452"/>
          </a:xfrm>
          <a:prstGeom prst="rect">
            <a:avLst/>
          </a:prstGeom>
          <a:solidFill>
            <a:srgbClr val="BB2640"/>
          </a:solidFill>
          <a:ln>
            <a:solidFill>
              <a:schemeClr val="accent1">
                <a:shade val="50000"/>
                <a:alpha val="0"/>
              </a:schemeClr>
            </a:solidFill>
          </a:ln>
        </p:spPr>
        <p:txBody>
          <a:bodyPr wrap="none" lIns="144000" tIns="108000" rIns="108000" bIns="0" anchor="ctr" anchorCtr="0">
            <a:spAutoFit/>
          </a:bodyPr>
          <a:lstStyle>
            <a:lvl1pPr marL="0" indent="0">
              <a:buNone/>
              <a:defRPr sz="4400" b="1" i="0" cap="none" baseline="0">
                <a:solidFill>
                  <a:schemeClr val="bg1"/>
                </a:solidFill>
                <a:latin typeface="Rajdhani Semibold" charset="0"/>
                <a:ea typeface="Rajdhani Semibold" charset="0"/>
                <a:cs typeface="Rajdhani Semibold"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Was wen was angeht,</a:t>
            </a:r>
          </a:p>
        </p:txBody>
      </p:sp>
      <p:sp>
        <p:nvSpPr>
          <p:cNvPr id="17" name="Textplatzhalter 17"/>
          <p:cNvSpPr>
            <a:spLocks noGrp="1"/>
          </p:cNvSpPr>
          <p:nvPr>
            <p:ph type="body" sz="quarter" idx="13" hasCustomPrompt="1"/>
          </p:nvPr>
        </p:nvSpPr>
        <p:spPr>
          <a:xfrm>
            <a:off x="648437" y="4289803"/>
            <a:ext cx="5157529" cy="718452"/>
          </a:xfrm>
          <a:prstGeom prst="rect">
            <a:avLst/>
          </a:prstGeom>
          <a:solidFill>
            <a:srgbClr val="BB2640"/>
          </a:solidFill>
          <a:ln>
            <a:solidFill>
              <a:schemeClr val="tx1">
                <a:alpha val="0"/>
              </a:schemeClr>
            </a:solidFill>
          </a:ln>
        </p:spPr>
        <p:txBody>
          <a:bodyPr wrap="none" lIns="144000" tIns="108000" rIns="144000" bIns="0" anchor="ctr" anchorCtr="0">
            <a:spAutoFit/>
          </a:bodyPr>
          <a:lstStyle>
            <a:lvl1pPr marL="0" indent="0">
              <a:buNone/>
              <a:defRPr sz="4400" b="1" i="0" cap="none" baseline="0">
                <a:solidFill>
                  <a:schemeClr val="bg1"/>
                </a:solidFill>
                <a:latin typeface="Rajdhani Semibold" charset="0"/>
                <a:ea typeface="Rajdhani Semibold" charset="0"/>
                <a:cs typeface="Rajdhani Semibold"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Geht uns alle was an.</a:t>
            </a:r>
          </a:p>
        </p:txBody>
      </p:sp>
      <p:sp>
        <p:nvSpPr>
          <p:cNvPr id="18" name="Textplatzhalter 17"/>
          <p:cNvSpPr>
            <a:spLocks noGrp="1"/>
          </p:cNvSpPr>
          <p:nvPr>
            <p:ph type="body" sz="quarter" idx="14" hasCustomPrompt="1"/>
          </p:nvPr>
        </p:nvSpPr>
        <p:spPr>
          <a:xfrm>
            <a:off x="648437" y="5069572"/>
            <a:ext cx="5120661" cy="441453"/>
          </a:xfrm>
          <a:prstGeom prst="rect">
            <a:avLst/>
          </a:prstGeom>
          <a:solidFill>
            <a:srgbClr val="BB2640"/>
          </a:solidFill>
          <a:ln>
            <a:solidFill>
              <a:schemeClr val="tx1">
                <a:alpha val="0"/>
              </a:schemeClr>
            </a:solidFill>
          </a:ln>
        </p:spPr>
        <p:txBody>
          <a:bodyPr wrap="none" lIns="144000" tIns="108000" rIns="144000" bIns="0" anchor="ctr" anchorCtr="0">
            <a:spAutoFit/>
          </a:bodyPr>
          <a:lstStyle>
            <a:lvl1pPr marL="0" indent="0">
              <a:buNone/>
              <a:defRPr sz="2400" b="0" i="0" cap="none" baseline="0">
                <a:solidFill>
                  <a:schemeClr val="bg1"/>
                </a:solidFill>
                <a:latin typeface="Rajdhani" charset="0"/>
                <a:ea typeface="Rajdhani" charset="0"/>
                <a:cs typeface="Rajdhani" charset="0"/>
              </a:defRPr>
            </a:lvl1pPr>
            <a:lvl2pPr>
              <a:defRPr sz="4000" b="0" i="0" cap="all" baseline="0">
                <a:solidFill>
                  <a:schemeClr val="bg1"/>
                </a:solidFill>
                <a:latin typeface="Officina Sans ITC Pro Book" charset="0"/>
                <a:ea typeface="Officina Sans ITC Pro Book" charset="0"/>
                <a:cs typeface="Officina Sans ITC Pro Book" charset="0"/>
              </a:defRPr>
            </a:lvl2pPr>
            <a:lvl3pPr>
              <a:defRPr sz="4000" b="0" i="0" cap="all" baseline="0">
                <a:solidFill>
                  <a:schemeClr val="bg1"/>
                </a:solidFill>
                <a:latin typeface="Officina Sans ITC Pro Book" charset="0"/>
                <a:ea typeface="Officina Sans ITC Pro Book" charset="0"/>
                <a:cs typeface="Officina Sans ITC Pro Book" charset="0"/>
              </a:defRPr>
            </a:lvl3pPr>
            <a:lvl4pPr>
              <a:defRPr sz="4000" b="0" i="0" cap="all" baseline="0">
                <a:solidFill>
                  <a:schemeClr val="bg1"/>
                </a:solidFill>
                <a:latin typeface="Officina Sans ITC Pro Book" charset="0"/>
                <a:ea typeface="Officina Sans ITC Pro Book" charset="0"/>
                <a:cs typeface="Officina Sans ITC Pro Book" charset="0"/>
              </a:defRPr>
            </a:lvl4pPr>
            <a:lvl5pPr>
              <a:defRPr sz="4000" b="0" i="0" cap="all" baseline="0">
                <a:solidFill>
                  <a:schemeClr val="bg1"/>
                </a:solidFill>
                <a:latin typeface="Officina Sans ITC Pro Book" charset="0"/>
                <a:ea typeface="Officina Sans ITC Pro Book" charset="0"/>
                <a:cs typeface="Officina Sans ITC Pro Book" charset="0"/>
              </a:defRPr>
            </a:lvl5pPr>
          </a:lstStyle>
          <a:p>
            <a:pPr lvl="0"/>
            <a:r>
              <a:rPr lang="de-DE" dirty="0" smtClean="0"/>
              <a:t>Wir setzen Datenmissbrauch Grenzen.</a:t>
            </a:r>
          </a:p>
        </p:txBody>
      </p:sp>
    </p:spTree>
    <p:extLst>
      <p:ext uri="{BB962C8B-B14F-4D97-AF65-F5344CB8AC3E}">
        <p14:creationId xmlns:p14="http://schemas.microsoft.com/office/powerpoint/2010/main" val="188459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493" y="1800000"/>
            <a:ext cx="4240204" cy="4796544"/>
          </a:xfrm>
        </p:spPr>
        <p:txBody>
          <a:bodyPr lIns="0" tIns="0">
            <a:normAutofit/>
          </a:bodyPr>
          <a:lstStyle>
            <a:lvl1pPr marL="0" indent="0">
              <a:lnSpc>
                <a:spcPct val="130000"/>
              </a:lnSpc>
              <a:spcBef>
                <a:spcPts val="600"/>
              </a:spcBef>
              <a:spcAft>
                <a:spcPts val="1200"/>
              </a:spcAft>
              <a:buFontTx/>
              <a:buNone/>
              <a:tabLst/>
              <a:defRPr sz="2000">
                <a:latin typeface="Rajdhani" charset="0"/>
                <a:ea typeface="Rajdhani" charset="0"/>
                <a:cs typeface="Rajdhani" charset="0"/>
              </a:defRPr>
            </a:lvl1pPr>
            <a:lvl2pPr marL="504825" indent="0">
              <a:buFontTx/>
              <a:buNone/>
              <a:tabLst/>
              <a:defRPr>
                <a:latin typeface="Officina Sans ITC Pro Book" charset="0"/>
                <a:ea typeface="Officina Sans ITC Pro Book" charset="0"/>
                <a:cs typeface="Officina Sans ITC Pro Book" charset="0"/>
              </a:defRPr>
            </a:lvl2pPr>
            <a:lvl3pPr marL="1008062" indent="0">
              <a:buFontTx/>
              <a:buNone/>
              <a:tabLst/>
              <a:defRPr>
                <a:latin typeface="Officina Sans ITC Pro Book" charset="0"/>
                <a:ea typeface="Officina Sans ITC Pro Book" charset="0"/>
                <a:cs typeface="Officina Sans ITC Pro Book" charset="0"/>
              </a:defRPr>
            </a:lvl3pPr>
            <a:lvl4pPr marL="1512887" indent="0">
              <a:buFontTx/>
              <a:buNone/>
              <a:tabLst/>
              <a:defRPr>
                <a:latin typeface="Officina Sans ITC Pro Book" charset="0"/>
                <a:ea typeface="Officina Sans ITC Pro Book" charset="0"/>
                <a:cs typeface="Officina Sans ITC Pro Book" charset="0"/>
              </a:defRPr>
            </a:lvl4pPr>
            <a:lvl5pPr marL="2016125" indent="0">
              <a:buFontTx/>
              <a:buNone/>
              <a:tabLst/>
              <a:defRPr>
                <a:latin typeface="Officina Sans ITC Pro Book" charset="0"/>
                <a:ea typeface="Officina Sans ITC Pro Book" charset="0"/>
                <a:cs typeface="Officina Sans ITC Pro Book" charset="0"/>
              </a:defRPr>
            </a:lvl5pPr>
          </a:lstStyle>
          <a:p>
            <a:pPr lvl="0"/>
            <a:r>
              <a:rPr lang="de-DE" dirty="0" smtClean="0"/>
              <a:t>Mastertextformat bearbeiten</a:t>
            </a:r>
          </a:p>
        </p:txBody>
      </p:sp>
      <p:sp>
        <p:nvSpPr>
          <p:cNvPr id="9" name="Title Placeholder 1"/>
          <p:cNvSpPr>
            <a:spLocks noGrp="1"/>
          </p:cNvSpPr>
          <p:nvPr>
            <p:ph type="title" hasCustomPrompt="1"/>
          </p:nvPr>
        </p:nvSpPr>
        <p:spPr>
          <a:xfrm>
            <a:off x="0" y="893154"/>
            <a:ext cx="7770059" cy="735756"/>
          </a:xfrm>
          <a:prstGeom prst="rect">
            <a:avLst/>
          </a:prstGeom>
          <a:noFill/>
        </p:spPr>
        <p:txBody>
          <a:bodyPr vert="horz" wrap="none" lIns="540000" tIns="144000" rIns="108000" bIns="36000" rtlCol="0" anchor="ctr" anchorCtr="0">
            <a:spAutoFit/>
          </a:bodyPr>
          <a:lstStyle/>
          <a:p>
            <a:r>
              <a:rPr lang="de-DE" dirty="0" smtClean="0"/>
              <a:t>Schreiben Sie hier Ihre Überschrift</a:t>
            </a:r>
            <a:endParaRPr lang="en-US" dirty="0"/>
          </a:p>
        </p:txBody>
      </p:sp>
      <p:sp>
        <p:nvSpPr>
          <p:cNvPr id="4" name="Bildplatzhalter 3"/>
          <p:cNvSpPr>
            <a:spLocks noGrp="1"/>
          </p:cNvSpPr>
          <p:nvPr>
            <p:ph type="pic" sz="quarter" idx="13"/>
          </p:nvPr>
        </p:nvSpPr>
        <p:spPr>
          <a:xfrm>
            <a:off x="5917223" y="1800000"/>
            <a:ext cx="3819861" cy="3254918"/>
          </a:xfrm>
        </p:spPr>
        <p:txBody>
          <a:bodyPr/>
          <a:lstStyle/>
          <a:p>
            <a:endParaRPr lang="de-DE"/>
          </a:p>
        </p:txBody>
      </p:sp>
      <p:sp>
        <p:nvSpPr>
          <p:cNvPr id="2" name="Fußzeilenplatzhalter 1"/>
          <p:cNvSpPr>
            <a:spLocks noGrp="1"/>
          </p:cNvSpPr>
          <p:nvPr>
            <p:ph type="ftr" sz="quarter" idx="14"/>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94364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67925" cy="7559675"/>
          </a:xfrm>
          <a:prstGeom prst="rect">
            <a:avLst/>
          </a:prstGeom>
        </p:spPr>
      </p:pic>
      <p:pic>
        <p:nvPicPr>
          <p:cNvPr id="15" name="Bild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2858" y="6154615"/>
            <a:ext cx="4806497" cy="804438"/>
          </a:xfrm>
          <a:prstGeom prst="rect">
            <a:avLst/>
          </a:prstGeom>
        </p:spPr>
      </p:pic>
      <p:sp>
        <p:nvSpPr>
          <p:cNvPr id="2" name="Titel 1"/>
          <p:cNvSpPr>
            <a:spLocks noGrp="1"/>
          </p:cNvSpPr>
          <p:nvPr>
            <p:ph type="ctrTitle"/>
          </p:nvPr>
        </p:nvSpPr>
        <p:spPr>
          <a:xfrm>
            <a:off x="555352" y="647430"/>
            <a:ext cx="8610534" cy="1465271"/>
          </a:xfrm>
        </p:spPr>
        <p:txBody>
          <a:bodyPr lIns="180000" anchor="t">
            <a:noAutofit/>
          </a:bodyPr>
          <a:lstStyle>
            <a:lvl1pPr>
              <a:defRPr sz="3968" b="1" i="0" cap="none">
                <a:solidFill>
                  <a:schemeClr val="bg1"/>
                </a:solidFill>
                <a:latin typeface="Rajdhani Semibold" charset="0"/>
                <a:ea typeface="Rajdhani Semibold" charset="0"/>
                <a:cs typeface="Rajdhani Semibold" charset="0"/>
              </a:defRPr>
            </a:lvl1pPr>
          </a:lstStyle>
          <a:p>
            <a:r>
              <a:rPr lang="de-DE" dirty="0" smtClean="0"/>
              <a:t>Mastertitelformat bearbeiten</a:t>
            </a:r>
            <a:endParaRPr lang="de-DE" dirty="0"/>
          </a:p>
        </p:txBody>
      </p:sp>
      <p:sp>
        <p:nvSpPr>
          <p:cNvPr id="3" name="Untertitel 2"/>
          <p:cNvSpPr>
            <a:spLocks noGrp="1"/>
          </p:cNvSpPr>
          <p:nvPr>
            <p:ph type="subTitle" idx="1"/>
          </p:nvPr>
        </p:nvSpPr>
        <p:spPr>
          <a:xfrm>
            <a:off x="4662270" y="2713323"/>
            <a:ext cx="4438275" cy="727969"/>
          </a:xfrm>
        </p:spPr>
        <p:txBody>
          <a:bodyPr anchor="t">
            <a:normAutofit/>
          </a:bodyPr>
          <a:lstStyle>
            <a:lvl1pPr marL="0" indent="0" algn="l">
              <a:buNone/>
              <a:defRPr sz="1764" cap="none">
                <a:solidFill>
                  <a:schemeClr val="bg1"/>
                </a:solidFill>
                <a:latin typeface="Rajdhani" charset="0"/>
                <a:ea typeface="Rajdhani" charset="0"/>
                <a:cs typeface="Rajdhani" charset="0"/>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de-DE" dirty="0" smtClean="0"/>
              <a:t>Master-Untertitelformat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700" y="0"/>
            <a:ext cx="10067925" cy="7559675"/>
          </a:xfrm>
          <a:prstGeom prst="rect">
            <a:avLst/>
          </a:prstGeom>
        </p:spPr>
      </p:pic>
      <p:sp>
        <p:nvSpPr>
          <p:cNvPr id="2" name="Title Placeholder 1"/>
          <p:cNvSpPr>
            <a:spLocks noGrp="1"/>
          </p:cNvSpPr>
          <p:nvPr>
            <p:ph type="title"/>
          </p:nvPr>
        </p:nvSpPr>
        <p:spPr>
          <a:xfrm>
            <a:off x="-1" y="886125"/>
            <a:ext cx="9785445" cy="751144"/>
          </a:xfrm>
          <a:prstGeom prst="rect">
            <a:avLst/>
          </a:prstGeom>
          <a:noFill/>
          <a:ln>
            <a:solidFill>
              <a:schemeClr val="accent1">
                <a:alpha val="0"/>
              </a:schemeClr>
            </a:solidFill>
          </a:ln>
        </p:spPr>
        <p:txBody>
          <a:bodyPr vert="horz" wrap="square" lIns="540000" tIns="144000" rIns="108000" bIns="36000" rtlCol="0" anchor="ctr" anchorCtr="0">
            <a:spAutoFit/>
          </a:bodyPr>
          <a:lstStyle/>
          <a:p>
            <a:r>
              <a:rPr lang="de-DE" dirty="0" smtClean="0"/>
              <a:t>Hier steht eine Headline</a:t>
            </a:r>
            <a:endParaRPr lang="en-US" dirty="0"/>
          </a:p>
        </p:txBody>
      </p:sp>
      <p:sp>
        <p:nvSpPr>
          <p:cNvPr id="3" name="Text Placeholder 2"/>
          <p:cNvSpPr>
            <a:spLocks noGrp="1"/>
          </p:cNvSpPr>
          <p:nvPr>
            <p:ph type="body" idx="1"/>
          </p:nvPr>
        </p:nvSpPr>
        <p:spPr>
          <a:xfrm>
            <a:off x="847493" y="2012414"/>
            <a:ext cx="8937952" cy="4796544"/>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Fußzeilenplatzhalter 10"/>
          <p:cNvSpPr>
            <a:spLocks noGrp="1"/>
          </p:cNvSpPr>
          <p:nvPr>
            <p:ph type="ftr" sz="quarter" idx="3"/>
          </p:nvPr>
        </p:nvSpPr>
        <p:spPr>
          <a:xfrm>
            <a:off x="487008" y="135408"/>
            <a:ext cx="1881554" cy="401638"/>
          </a:xfrm>
          <a:prstGeom prst="rect">
            <a:avLst/>
          </a:prstGeom>
        </p:spPr>
        <p:txBody>
          <a:bodyPr vert="horz" lIns="91440" tIns="45720" rIns="91440" bIns="45720" rtlCol="0" anchor="ctr" anchorCtr="0"/>
          <a:lstStyle>
            <a:lvl1pPr algn="l">
              <a:defRPr sz="1400" b="1" i="0">
                <a:solidFill>
                  <a:srgbClr val="063C72"/>
                </a:solidFill>
                <a:latin typeface="Rajdhani Semibold" charset="0"/>
                <a:ea typeface="Rajdhani Semibold" charset="0"/>
                <a:cs typeface="Rajdhani Semibold" charset="0"/>
              </a:defRPr>
            </a:lvl1pPr>
          </a:lstStyle>
          <a:p>
            <a:r>
              <a:rPr lang="en-US" dirty="0" err="1" smtClean="0"/>
              <a:t>Für</a:t>
            </a:r>
            <a:r>
              <a:rPr lang="en-US" dirty="0" smtClean="0"/>
              <a:t> </a:t>
            </a:r>
            <a:r>
              <a:rPr lang="en-US" dirty="0" err="1" smtClean="0"/>
              <a:t>eine</a:t>
            </a:r>
            <a:r>
              <a:rPr lang="en-US" dirty="0" smtClean="0"/>
              <a:t> </a:t>
            </a:r>
            <a:r>
              <a:rPr lang="en-US" dirty="0" err="1" smtClean="0"/>
              <a:t>klare</a:t>
            </a:r>
            <a:r>
              <a:rPr lang="en-US" dirty="0" smtClean="0"/>
              <a:t> </a:t>
            </a:r>
            <a:r>
              <a:rPr lang="en-US" dirty="0" err="1" smtClean="0"/>
              <a:t>Linie</a:t>
            </a:r>
            <a:r>
              <a:rPr lang="en-US" dirty="0" smtClean="0"/>
              <a:t>.</a:t>
            </a:r>
          </a:p>
        </p:txBody>
      </p:sp>
      <p:pic>
        <p:nvPicPr>
          <p:cNvPr id="5" name="Bild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31725" y="194999"/>
            <a:ext cx="2146300" cy="227508"/>
          </a:xfrm>
          <a:prstGeom prst="rect">
            <a:avLst/>
          </a:prstGeom>
        </p:spPr>
      </p:pic>
    </p:spTree>
    <p:extLst>
      <p:ext uri="{BB962C8B-B14F-4D97-AF65-F5344CB8AC3E}">
        <p14:creationId xmlns:p14="http://schemas.microsoft.com/office/powerpoint/2010/main" val="697119432"/>
      </p:ext>
    </p:extLst>
  </p:cSld>
  <p:clrMap bg1="lt1" tx1="dk1" bg2="lt2" tx2="dk2" accent1="accent1" accent2="accent2" accent3="accent3" accent4="accent4" accent5="accent5" accent6="accent6" hlink="hlink" folHlink="folHlink"/>
  <p:sldLayoutIdLst>
    <p:sldLayoutId id="2147483683" r:id="rId1"/>
    <p:sldLayoutId id="2147483662" r:id="rId2"/>
    <p:sldLayoutId id="2147483684" r:id="rId3"/>
    <p:sldLayoutId id="2147483682" r:id="rId4"/>
    <p:sldLayoutId id="2147483674" r:id="rId5"/>
    <p:sldLayoutId id="2147483679" r:id="rId6"/>
    <p:sldLayoutId id="2147483685" r:id="rId7"/>
  </p:sldLayoutIdLst>
  <p:hf hdr="0" dt="0"/>
  <p:txStyles>
    <p:titleStyle>
      <a:lvl1pPr algn="l" defTabSz="1007943" rtl="0" eaLnBrk="1" latinLnBrk="0" hangingPunct="1">
        <a:lnSpc>
          <a:spcPct val="90000"/>
        </a:lnSpc>
        <a:spcBef>
          <a:spcPct val="0"/>
        </a:spcBef>
        <a:buNone/>
        <a:defRPr sz="4000" b="1" i="0" kern="1200" baseline="0">
          <a:solidFill>
            <a:srgbClr val="063C72"/>
          </a:solidFill>
          <a:latin typeface="Rajdhani Semibold" charset="0"/>
          <a:ea typeface="Rajdhani Semibold" charset="0"/>
          <a:cs typeface="Rajdhani Semibold" charset="0"/>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063C72"/>
          </a:solidFill>
          <a:latin typeface="Rajdhani" charset="0"/>
          <a:ea typeface="Rajdhani" charset="0"/>
          <a:cs typeface="Rajdhani"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063C72"/>
          </a:solidFill>
          <a:latin typeface="Rajdhani" charset="0"/>
          <a:ea typeface="Rajdhani" charset="0"/>
          <a:cs typeface="Rajdhani"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063C72"/>
          </a:solidFill>
          <a:latin typeface="Rajdhani" charset="0"/>
          <a:ea typeface="Rajdhani" charset="0"/>
          <a:cs typeface="Rajdhani"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063C72"/>
          </a:solidFill>
          <a:latin typeface="Rajdhani" charset="0"/>
          <a:ea typeface="Rajdhani" charset="0"/>
          <a:cs typeface="Rajdhani"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063C72"/>
          </a:solidFill>
          <a:latin typeface="Rajdhani" charset="0"/>
          <a:ea typeface="Rajdhani" charset="0"/>
          <a:cs typeface="Rajdhani"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2388" y="3324185"/>
            <a:ext cx="4328777" cy="1511353"/>
          </a:xfrm>
        </p:spPr>
        <p:txBody>
          <a:bodyPr/>
          <a:lstStyle/>
          <a:p>
            <a:r>
              <a:rPr lang="de-DE" sz="2400" dirty="0" smtClean="0"/>
              <a:t/>
            </a:r>
            <a:br>
              <a:rPr lang="de-DE" sz="2400" dirty="0" smtClean="0"/>
            </a:br>
            <a:r>
              <a:rPr lang="de-DE" sz="2400" dirty="0" smtClean="0"/>
              <a:t>Das neue Datenschutzrecht</a:t>
            </a:r>
            <a:br>
              <a:rPr lang="de-DE" sz="2400" dirty="0" smtClean="0"/>
            </a:br>
            <a:r>
              <a:rPr lang="de-DE" sz="2400" dirty="0" smtClean="0"/>
              <a:t>LAG Kath. OKJA NRW</a:t>
            </a:r>
            <a:br>
              <a:rPr lang="de-DE" sz="2400" dirty="0" smtClean="0"/>
            </a:br>
            <a:endParaRPr lang="de-DE" sz="2400" dirty="0"/>
          </a:p>
        </p:txBody>
      </p:sp>
      <p:sp>
        <p:nvSpPr>
          <p:cNvPr id="3" name="Untertitel 2"/>
          <p:cNvSpPr>
            <a:spLocks noGrp="1"/>
          </p:cNvSpPr>
          <p:nvPr>
            <p:ph type="subTitle" idx="1"/>
          </p:nvPr>
        </p:nvSpPr>
        <p:spPr/>
        <p:txBody>
          <a:bodyPr/>
          <a:lstStyle/>
          <a:p>
            <a:r>
              <a:rPr lang="de-DE" dirty="0" smtClean="0"/>
              <a:t>28. Januar 2019</a:t>
            </a:r>
            <a:endParaRPr lang="de-DE" dirty="0"/>
          </a:p>
        </p:txBody>
      </p:sp>
    </p:spTree>
    <p:extLst>
      <p:ext uri="{BB962C8B-B14F-4D97-AF65-F5344CB8AC3E}">
        <p14:creationId xmlns:p14="http://schemas.microsoft.com/office/powerpoint/2010/main" val="1055664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2000" dirty="0" smtClean="0">
                <a:solidFill>
                  <a:srgbClr val="BB2640"/>
                </a:solidFill>
              </a:rPr>
              <a:t>//</a:t>
            </a:r>
            <a:r>
              <a:rPr lang="de-DE" sz="2000" dirty="0" smtClean="0"/>
              <a:t> Verzeichnis von Verarbeitungstätigkeiten (§ 31 KDG)</a:t>
            </a:r>
          </a:p>
          <a:p>
            <a:r>
              <a:rPr lang="de-DE" sz="2000" dirty="0" smtClean="0">
                <a:solidFill>
                  <a:srgbClr val="BB2640"/>
                </a:solidFill>
              </a:rPr>
              <a:t>//</a:t>
            </a:r>
            <a:r>
              <a:rPr lang="de-DE" sz="2000" dirty="0" smtClean="0"/>
              <a:t> Meldung an die Datenschutzaufsicht (§ 33 KDG)</a:t>
            </a:r>
          </a:p>
          <a:p>
            <a:r>
              <a:rPr lang="de-DE" sz="2000" dirty="0" smtClean="0">
                <a:solidFill>
                  <a:srgbClr val="BB2640"/>
                </a:solidFill>
              </a:rPr>
              <a:t>//</a:t>
            </a:r>
            <a:r>
              <a:rPr lang="de-DE" sz="2000" dirty="0" smtClean="0"/>
              <a:t> Datenschutz-Folgenabschätzung (§ 35 KDG)</a:t>
            </a:r>
          </a:p>
          <a:p>
            <a:r>
              <a:rPr lang="de-DE" sz="2000" dirty="0" smtClean="0">
                <a:solidFill>
                  <a:srgbClr val="BB2640"/>
                </a:solidFill>
              </a:rPr>
              <a:t>//</a:t>
            </a:r>
            <a:r>
              <a:rPr lang="de-DE" sz="2000" dirty="0" smtClean="0"/>
              <a:t> Übermittlung an und in Drittländer oder internationale Organisationen </a:t>
            </a:r>
          </a:p>
          <a:p>
            <a:r>
              <a:rPr lang="de-DE" sz="2000" dirty="0"/>
              <a:t> </a:t>
            </a:r>
            <a:r>
              <a:rPr lang="de-DE" sz="2000" dirty="0" smtClean="0"/>
              <a:t>  (§§ 39 ff KDG)</a:t>
            </a:r>
          </a:p>
          <a:p>
            <a:r>
              <a:rPr lang="de-DE" sz="2000" dirty="0" smtClean="0">
                <a:solidFill>
                  <a:srgbClr val="BB2640"/>
                </a:solidFill>
              </a:rPr>
              <a:t>//</a:t>
            </a:r>
            <a:r>
              <a:rPr lang="de-DE" sz="2000" dirty="0" smtClean="0"/>
              <a:t> Bestellung von betrieblichen Datenschutzbeauftragten/örtlich Beauftragten</a:t>
            </a:r>
          </a:p>
          <a:p>
            <a:r>
              <a:rPr lang="de-DE" sz="2000" dirty="0"/>
              <a:t> </a:t>
            </a:r>
            <a:r>
              <a:rPr lang="de-DE" sz="2000" dirty="0" smtClean="0"/>
              <a:t>  für den Datenschutz (§§ 36 ff KDG)</a:t>
            </a:r>
          </a:p>
          <a:p>
            <a:r>
              <a:rPr lang="de-DE" sz="2000" dirty="0" smtClean="0">
                <a:solidFill>
                  <a:srgbClr val="BB2640"/>
                </a:solidFill>
              </a:rPr>
              <a:t>//</a:t>
            </a:r>
            <a:r>
              <a:rPr lang="de-DE" sz="2000" dirty="0" smtClean="0"/>
              <a:t> Datenschutzaufsicht (§§ 42 ff KDG)</a:t>
            </a:r>
          </a:p>
          <a:p>
            <a:r>
              <a:rPr lang="de-DE" sz="2000" dirty="0" smtClean="0">
                <a:solidFill>
                  <a:srgbClr val="BB2640"/>
                </a:solidFill>
              </a:rPr>
              <a:t>//</a:t>
            </a:r>
            <a:r>
              <a:rPr lang="de-DE" sz="2000" dirty="0" smtClean="0"/>
              <a:t> gerichtliche Rechtsbehelfe (§ 49 KDG, KDSGO)</a:t>
            </a:r>
          </a:p>
          <a:p>
            <a:r>
              <a:rPr lang="de-DE" sz="2000" dirty="0" smtClean="0">
                <a:solidFill>
                  <a:srgbClr val="BB2640"/>
                </a:solidFill>
              </a:rPr>
              <a:t>//</a:t>
            </a:r>
            <a:r>
              <a:rPr lang="de-DE" sz="2000" dirty="0" smtClean="0"/>
              <a:t> Geldbußen (§ 51 KDG)</a:t>
            </a:r>
          </a:p>
          <a:p>
            <a:r>
              <a:rPr lang="de-DE" sz="2000" dirty="0" smtClean="0">
                <a:solidFill>
                  <a:srgbClr val="BB2640"/>
                </a:solidFill>
              </a:rPr>
              <a:t>//</a:t>
            </a:r>
            <a:r>
              <a:rPr lang="de-DE" sz="2000" dirty="0" smtClean="0"/>
              <a:t> Videoüberwachung (§ 52 KDG)</a:t>
            </a:r>
          </a:p>
        </p:txBody>
      </p:sp>
      <p:sp>
        <p:nvSpPr>
          <p:cNvPr id="3" name="Titel 2"/>
          <p:cNvSpPr>
            <a:spLocks noGrp="1"/>
          </p:cNvSpPr>
          <p:nvPr>
            <p:ph type="title"/>
          </p:nvPr>
        </p:nvSpPr>
        <p:spPr>
          <a:xfrm>
            <a:off x="0" y="994569"/>
            <a:ext cx="2792734" cy="514157"/>
          </a:xfrm>
        </p:spPr>
        <p:txBody>
          <a:bodyPr/>
          <a:lstStyle/>
          <a:p>
            <a:r>
              <a:rPr lang="de-DE" sz="2400" dirty="0" smtClean="0"/>
              <a:t>Das neue KDG</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264701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980000"/>
            <a:ext cx="8973163" cy="4796544"/>
          </a:xfrm>
        </p:spPr>
        <p:txBody>
          <a:bodyPr>
            <a:normAutofit/>
          </a:bodyPr>
          <a:lstStyle/>
          <a:p>
            <a:r>
              <a:rPr lang="de-DE" sz="2000" dirty="0" smtClean="0">
                <a:solidFill>
                  <a:srgbClr val="BB2640"/>
                </a:solidFill>
              </a:rPr>
              <a:t>§ 4 KDG Begriffsbestimmungen</a:t>
            </a:r>
          </a:p>
          <a:p>
            <a:r>
              <a:rPr lang="de-DE" sz="2000" u="sng" dirty="0" smtClean="0"/>
              <a:t>personenbezogene Daten</a:t>
            </a:r>
            <a:r>
              <a:rPr lang="de-DE" sz="2000" dirty="0" smtClean="0"/>
              <a:t> = alle Informationen, die sich auf eine identifizierte oder identifizierbare natürliche Person beziehen; weiteres siehe § 4 Nr. 1 KDG.</a:t>
            </a:r>
          </a:p>
          <a:p>
            <a:endParaRPr lang="de-DE" sz="2000" dirty="0" smtClean="0"/>
          </a:p>
          <a:p>
            <a:r>
              <a:rPr lang="de-DE" sz="2000" u="sng" dirty="0" smtClean="0"/>
              <a:t>besondere Kategorien personenbezogener Daten</a:t>
            </a:r>
            <a:r>
              <a:rPr lang="de-DE" sz="2000" dirty="0" smtClean="0"/>
              <a:t> = personenbezogene Daten, aus denen die rassische und ethnische Herkunft, politische Meinungen, religiöse oder weltanschauliche Überzeugungen oder die Gewerkschaftszuge-hörigkeit hervorgehen, sowie genetische Daten, biometrische Daten zur eindeutigen Identifizierung einer natürlichen Person, Gesundheitsdaten oder Daten zum Sexualleben oder der sexuellen Orientierung einer natürlichen Person. Die Zugehörigkeit zu einer Kirche oder Religionsgemeinschaft ist keine besondere Kategorie personenbezogener Daten.</a:t>
            </a:r>
            <a:endParaRPr lang="de-DE" sz="2000" dirty="0"/>
          </a:p>
          <a:p>
            <a:endParaRPr lang="de-DE" sz="2000" dirty="0"/>
          </a:p>
        </p:txBody>
      </p:sp>
      <p:sp>
        <p:nvSpPr>
          <p:cNvPr id="3" name="Titel 2"/>
          <p:cNvSpPr>
            <a:spLocks noGrp="1"/>
          </p:cNvSpPr>
          <p:nvPr>
            <p:ph type="title"/>
          </p:nvPr>
        </p:nvSpPr>
        <p:spPr>
          <a:xfrm>
            <a:off x="0" y="994569"/>
            <a:ext cx="2792734" cy="514157"/>
          </a:xfrm>
        </p:spPr>
        <p:txBody>
          <a:bodyPr/>
          <a:lstStyle/>
          <a:p>
            <a:r>
              <a:rPr lang="de-DE" sz="2400" dirty="0" smtClean="0"/>
              <a:t>Das neue KDG</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08219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smtClean="0"/>
              <a:t>Das System der Datenschutzkontrolle sieht einen zweistufigen Aufbau vor:</a:t>
            </a:r>
          </a:p>
          <a:p>
            <a:pPr marL="342900" indent="-342900">
              <a:buFont typeface="Wingdings" panose="05000000000000000000" pitchFamily="2" charset="2"/>
              <a:buChar char="Ø"/>
            </a:pPr>
            <a:r>
              <a:rPr lang="de-DE" sz="2000" dirty="0" smtClean="0"/>
              <a:t>Betrieblicher Datenschutzbeauftragter (bDSB) als Teil der innerbetrieblichen Selbstkontrolle</a:t>
            </a:r>
          </a:p>
          <a:p>
            <a:r>
              <a:rPr lang="de-DE" sz="2000" dirty="0" smtClean="0"/>
              <a:t>     bDSB sind als erste Ansprechpartner in der jeweiligen Einrichtung selbst   </a:t>
            </a:r>
          </a:p>
          <a:p>
            <a:r>
              <a:rPr lang="de-DE" sz="2000" dirty="0"/>
              <a:t> </a:t>
            </a:r>
            <a:r>
              <a:rPr lang="de-DE" sz="2000" dirty="0" smtClean="0"/>
              <a:t>    tätig und damit schnell erreichbar und sie kennen die internen Prozesse.</a:t>
            </a:r>
          </a:p>
          <a:p>
            <a:pPr marL="342900" indent="-342900">
              <a:buFont typeface="Wingdings" panose="05000000000000000000" pitchFamily="2" charset="2"/>
              <a:buChar char="Ø"/>
            </a:pPr>
            <a:r>
              <a:rPr lang="de-DE" sz="2000" dirty="0" smtClean="0"/>
              <a:t>Die Datenschutzaufsicht als unabhängige Instanz ist die zweite, externe</a:t>
            </a:r>
          </a:p>
          <a:p>
            <a:r>
              <a:rPr lang="de-DE" sz="2000" dirty="0"/>
              <a:t> </a:t>
            </a:r>
            <a:r>
              <a:rPr lang="de-DE" sz="2000" dirty="0" smtClean="0"/>
              <a:t>    Kontrollstelle mit Aufsichtsbefugnissen.</a:t>
            </a:r>
          </a:p>
          <a:p>
            <a:pPr marL="342900" indent="-342900">
              <a:buFont typeface="Wingdings" panose="05000000000000000000" pitchFamily="2" charset="2"/>
              <a:buChar char="Ø"/>
            </a:pPr>
            <a:r>
              <a:rPr lang="de-DE" sz="2000" dirty="0" smtClean="0"/>
              <a:t>Beide Funktionen ergänzen sich in ihrer Beratungs- und Prüfungsfunktion</a:t>
            </a:r>
          </a:p>
          <a:p>
            <a:endParaRPr lang="de-DE" dirty="0"/>
          </a:p>
        </p:txBody>
      </p:sp>
      <p:sp>
        <p:nvSpPr>
          <p:cNvPr id="3" name="Titel 2"/>
          <p:cNvSpPr>
            <a:spLocks noGrp="1"/>
          </p:cNvSpPr>
          <p:nvPr>
            <p:ph type="title"/>
          </p:nvPr>
        </p:nvSpPr>
        <p:spPr>
          <a:xfrm>
            <a:off x="0" y="994569"/>
            <a:ext cx="6263236" cy="514157"/>
          </a:xfrm>
        </p:spPr>
        <p:txBody>
          <a:bodyPr/>
          <a:lstStyle/>
          <a:p>
            <a:r>
              <a:rPr lang="de-DE" sz="2400" dirty="0" smtClean="0">
                <a:solidFill>
                  <a:srgbClr val="BB2640"/>
                </a:solidFill>
              </a:rPr>
              <a:t>//</a:t>
            </a:r>
            <a:r>
              <a:rPr lang="de-DE" sz="2400" dirty="0" smtClean="0"/>
              <a:t> Betriebliche Datenschutzbeauftragte</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2355089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2000" dirty="0" smtClean="0"/>
              <a:t>bDSB (§§ 36 – 38 KDG)</a:t>
            </a:r>
          </a:p>
          <a:p>
            <a:pPr marL="342900" indent="-342900">
              <a:buFontTx/>
              <a:buChar char="-"/>
            </a:pPr>
            <a:r>
              <a:rPr lang="de-DE" sz="2000" dirty="0" smtClean="0"/>
              <a:t>sind schriftlich zu benennen</a:t>
            </a:r>
          </a:p>
          <a:p>
            <a:pPr marL="342900" indent="-342900">
              <a:buFontTx/>
              <a:buChar char="-"/>
            </a:pPr>
            <a:r>
              <a:rPr lang="de-DE" sz="2000" dirty="0" smtClean="0"/>
              <a:t>sind der Leitung der kirchlichen Stelle unmittelbar zu unterstellen</a:t>
            </a:r>
          </a:p>
          <a:p>
            <a:pPr marL="342900" indent="-342900">
              <a:buFontTx/>
              <a:buChar char="-"/>
            </a:pPr>
            <a:r>
              <a:rPr lang="de-DE" sz="2000" dirty="0" smtClean="0"/>
              <a:t>benötigen die erforderliche Fachkunde und Zuverlässigkeit</a:t>
            </a:r>
          </a:p>
          <a:p>
            <a:pPr marL="342900" indent="-342900">
              <a:buFontTx/>
              <a:buChar char="-"/>
            </a:pPr>
            <a:r>
              <a:rPr lang="de-DE" sz="2000" dirty="0" smtClean="0"/>
              <a:t>wirken auf die Einhaltung des Datenschutzes hin</a:t>
            </a:r>
          </a:p>
          <a:p>
            <a:pPr marL="342900" indent="-342900">
              <a:buFontTx/>
              <a:buChar char="-"/>
            </a:pPr>
            <a:r>
              <a:rPr lang="de-DE" sz="2000" dirty="0" smtClean="0"/>
              <a:t>sind ordnungsgemäß und frühzeitig in alle mit dem Schutz personen-bezogener Daten zusammenhängenden Fragen einzubinden</a:t>
            </a:r>
          </a:p>
          <a:p>
            <a:pPr marL="342900" indent="-342900">
              <a:buFontTx/>
              <a:buChar char="-"/>
            </a:pPr>
            <a:r>
              <a:rPr lang="de-DE" sz="2000" dirty="0" smtClean="0"/>
              <a:t>überwachen DV-Anlagen und -programme</a:t>
            </a:r>
          </a:p>
          <a:p>
            <a:pPr marL="342900" indent="-342900">
              <a:buFontTx/>
              <a:buChar char="-"/>
            </a:pPr>
            <a:r>
              <a:rPr lang="de-DE" sz="2000" dirty="0" smtClean="0"/>
              <a:t>beraten den Verantwortlichen/die verantwortliche Stelle</a:t>
            </a:r>
          </a:p>
          <a:p>
            <a:pPr marL="342900" indent="-342900">
              <a:buFontTx/>
              <a:buChar char="-"/>
            </a:pPr>
            <a:r>
              <a:rPr lang="de-DE" sz="2000" dirty="0" smtClean="0"/>
              <a:t>beraten auf Anfrage bei Datenschutz-Folgenabschätzung</a:t>
            </a:r>
          </a:p>
          <a:p>
            <a:pPr marL="342900" indent="-342900">
              <a:buFontTx/>
              <a:buChar char="-"/>
            </a:pPr>
            <a:r>
              <a:rPr lang="de-DE" sz="2000" dirty="0" smtClean="0"/>
              <a:t>schulen die Beschäftigten</a:t>
            </a:r>
          </a:p>
        </p:txBody>
      </p:sp>
      <p:sp>
        <p:nvSpPr>
          <p:cNvPr id="3" name="Titel 2"/>
          <p:cNvSpPr>
            <a:spLocks noGrp="1"/>
          </p:cNvSpPr>
          <p:nvPr>
            <p:ph type="title"/>
          </p:nvPr>
        </p:nvSpPr>
        <p:spPr>
          <a:xfrm>
            <a:off x="0" y="994570"/>
            <a:ext cx="6263236" cy="514157"/>
          </a:xfrm>
        </p:spPr>
        <p:txBody>
          <a:bodyPr/>
          <a:lstStyle/>
          <a:p>
            <a:r>
              <a:rPr lang="de-DE" sz="2400" dirty="0" smtClean="0">
                <a:solidFill>
                  <a:srgbClr val="BB2640"/>
                </a:solidFill>
              </a:rPr>
              <a:t>//</a:t>
            </a:r>
            <a:r>
              <a:rPr lang="de-DE" sz="2400" dirty="0" smtClean="0"/>
              <a:t> Betriebliche Datenschutzbeauftragte</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409034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674925"/>
            <a:ext cx="8889590" cy="4796544"/>
          </a:xfrm>
        </p:spPr>
        <p:txBody>
          <a:bodyPr/>
          <a:lstStyle/>
          <a:p>
            <a:r>
              <a:rPr lang="de-DE" sz="2000" u="sng" dirty="0" smtClean="0"/>
              <a:t>Verantwortung des Verantwortlichen</a:t>
            </a:r>
          </a:p>
          <a:p>
            <a:pPr marL="342900" indent="-342900">
              <a:buFont typeface="Wingdings" panose="05000000000000000000" pitchFamily="2" charset="2"/>
              <a:buChar char="Ø"/>
            </a:pPr>
            <a:r>
              <a:rPr lang="de-DE" sz="2000" dirty="0" smtClean="0"/>
              <a:t>geeignete Maßnahmen, um der betroffenen Person innerhalb einer angemessenen Frist Informationen zu übermitteln</a:t>
            </a:r>
          </a:p>
          <a:p>
            <a:pPr marL="342900" indent="-342900">
              <a:buFont typeface="Wingdings" panose="05000000000000000000" pitchFamily="2" charset="2"/>
              <a:buChar char="Ø"/>
            </a:pPr>
            <a:r>
              <a:rPr lang="de-DE" sz="2000" dirty="0" smtClean="0"/>
              <a:t>in präziser, transparenter, verständlicher leicht zugänglicher Form</a:t>
            </a:r>
          </a:p>
          <a:p>
            <a:pPr marL="342900" indent="-342900">
              <a:buFont typeface="Wingdings" panose="05000000000000000000" pitchFamily="2" charset="2"/>
              <a:buChar char="Ø"/>
            </a:pPr>
            <a:r>
              <a:rPr lang="de-DE" sz="2000" dirty="0" smtClean="0"/>
              <a:t>klare und einfache Sprache</a:t>
            </a:r>
          </a:p>
          <a:p>
            <a:pPr marL="342900" indent="-342900">
              <a:buFont typeface="Wingdings" panose="05000000000000000000" pitchFamily="2" charset="2"/>
              <a:buChar char="Ø"/>
            </a:pPr>
            <a:r>
              <a:rPr lang="de-DE" sz="2000" dirty="0" smtClean="0"/>
              <a:t>ggf. mit standardisierten Bildsymbolen (z. Zt. in Entwicklung bei der EU)</a:t>
            </a:r>
          </a:p>
          <a:p>
            <a:pPr marL="342900" indent="-342900">
              <a:buFont typeface="Wingdings" panose="05000000000000000000" pitchFamily="2" charset="2"/>
              <a:buChar char="Ø"/>
            </a:pPr>
            <a:r>
              <a:rPr lang="de-DE" sz="2000" dirty="0" smtClean="0"/>
              <a:t>schriftliche oder andere Form, ggf. elektronisch</a:t>
            </a:r>
          </a:p>
          <a:p>
            <a:pPr marL="342900" indent="-342900">
              <a:buFont typeface="Wingdings" panose="05000000000000000000" pitchFamily="2" charset="2"/>
              <a:buChar char="Ø"/>
            </a:pPr>
            <a:r>
              <a:rPr lang="de-DE" sz="2000" dirty="0" smtClean="0"/>
              <a:t>keine Informationspflicht, wenn die betroffene Person bereits über die Information verfügt oder die Informationserteilung einen unverhältnismäßigen Aufwand erfordern würde oder das Interesse der Person als gering anzusehen ist oder wegen besonderer Umstände eine Geheimhaltung erforderlich ist</a:t>
            </a:r>
            <a:endParaRPr lang="de-DE" sz="2000" dirty="0"/>
          </a:p>
        </p:txBody>
      </p:sp>
      <p:sp>
        <p:nvSpPr>
          <p:cNvPr id="3" name="Titel 2"/>
          <p:cNvSpPr>
            <a:spLocks noGrp="1"/>
          </p:cNvSpPr>
          <p:nvPr>
            <p:ph type="title"/>
          </p:nvPr>
        </p:nvSpPr>
        <p:spPr>
          <a:xfrm>
            <a:off x="0" y="828370"/>
            <a:ext cx="6173468" cy="846555"/>
          </a:xfrm>
        </p:spPr>
        <p:txBody>
          <a:bodyPr/>
          <a:lstStyle/>
          <a:p>
            <a:r>
              <a:rPr lang="de-DE" sz="2400" dirty="0">
                <a:solidFill>
                  <a:srgbClr val="BB2640"/>
                </a:solidFill>
              </a:rPr>
              <a:t>//</a:t>
            </a:r>
            <a:r>
              <a:rPr lang="de-DE" sz="2400" dirty="0"/>
              <a:t> </a:t>
            </a:r>
            <a:r>
              <a:rPr lang="de-DE" sz="2400" dirty="0" smtClean="0"/>
              <a:t>Informationspflichten </a:t>
            </a:r>
            <a:r>
              <a:rPr lang="de-DE" sz="2400" dirty="0"/>
              <a:t>(§§ 14 ff </a:t>
            </a:r>
            <a:r>
              <a:rPr lang="de-DE" sz="2400" dirty="0" smtClean="0"/>
              <a:t>KDG)</a:t>
            </a:r>
            <a:r>
              <a:rPr lang="de-DE" sz="2400" dirty="0"/>
              <a:t/>
            </a:r>
            <a:br>
              <a:rPr lang="de-DE" sz="2400" dirty="0"/>
            </a:b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2867450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000" u="sng" dirty="0"/>
              <a:t>Verantwortung des Verantwortlichen</a:t>
            </a:r>
          </a:p>
          <a:p>
            <a:r>
              <a:rPr lang="de-DE" sz="2000" dirty="0" smtClean="0">
                <a:solidFill>
                  <a:srgbClr val="002060"/>
                </a:solidFill>
              </a:rPr>
              <a:t>Realisierung der Informationspflichten durch z. B.:</a:t>
            </a:r>
          </a:p>
          <a:p>
            <a:pPr marL="342900" indent="-342900">
              <a:buFont typeface="Wingdings" panose="05000000000000000000" pitchFamily="2" charset="2"/>
              <a:buChar char="Ø"/>
            </a:pPr>
            <a:r>
              <a:rPr lang="de-DE" sz="2000" dirty="0" smtClean="0">
                <a:solidFill>
                  <a:srgbClr val="002060"/>
                </a:solidFill>
              </a:rPr>
              <a:t>Informationen auf der Internetseite</a:t>
            </a:r>
          </a:p>
          <a:p>
            <a:pPr marL="342900" indent="-342900">
              <a:buFont typeface="Wingdings" panose="05000000000000000000" pitchFamily="2" charset="2"/>
              <a:buChar char="Ø"/>
            </a:pPr>
            <a:r>
              <a:rPr lang="de-DE" sz="2000" dirty="0" smtClean="0">
                <a:solidFill>
                  <a:srgbClr val="002060"/>
                </a:solidFill>
              </a:rPr>
              <a:t>schriftliche Informationen bei Anfragen</a:t>
            </a:r>
          </a:p>
          <a:p>
            <a:pPr marL="342900" indent="-342900">
              <a:buFont typeface="Wingdings" panose="05000000000000000000" pitchFamily="2" charset="2"/>
              <a:buChar char="Ø"/>
            </a:pPr>
            <a:r>
              <a:rPr lang="de-DE" sz="2000" dirty="0" smtClean="0">
                <a:solidFill>
                  <a:srgbClr val="002060"/>
                </a:solidFill>
              </a:rPr>
              <a:t>Information darüber, welche Daten erhoben werden und was mit diesen Daten geschieht</a:t>
            </a:r>
          </a:p>
          <a:p>
            <a:r>
              <a:rPr lang="de-DE" sz="2000" dirty="0" smtClean="0">
                <a:solidFill>
                  <a:srgbClr val="002060"/>
                </a:solidFill>
              </a:rPr>
              <a:t>Organisationsverantwortung z. B. für:</a:t>
            </a:r>
            <a:endParaRPr lang="de-DE" sz="2000" dirty="0">
              <a:solidFill>
                <a:srgbClr val="002060"/>
              </a:solidFill>
            </a:endParaRPr>
          </a:p>
          <a:p>
            <a:pPr marL="342900" indent="-342900">
              <a:buFont typeface="Wingdings" panose="05000000000000000000" pitchFamily="2" charset="2"/>
              <a:buChar char="Ø"/>
            </a:pPr>
            <a:r>
              <a:rPr lang="de-DE" sz="2000" dirty="0" smtClean="0">
                <a:solidFill>
                  <a:srgbClr val="002060"/>
                </a:solidFill>
              </a:rPr>
              <a:t>Sicherstellung, dass kein Unbefugter Zugriff auf die Daten erhält oder Einsicht nehmen kann (Beispiel: Umgang mit Teilnehmerlisten) </a:t>
            </a:r>
          </a:p>
          <a:p>
            <a:pPr marL="342900" indent="-342900">
              <a:buFont typeface="Wingdings" panose="05000000000000000000" pitchFamily="2" charset="2"/>
              <a:buChar char="Ø"/>
            </a:pPr>
            <a:r>
              <a:rPr lang="de-DE" sz="2000" dirty="0" smtClean="0">
                <a:solidFill>
                  <a:srgbClr val="002060"/>
                </a:solidFill>
              </a:rPr>
              <a:t>Sorge für geeignete Speicher- und Aufbewahrungsorte</a:t>
            </a:r>
            <a:endParaRPr lang="de-DE" sz="2000" dirty="0">
              <a:solidFill>
                <a:srgbClr val="002060"/>
              </a:solidFill>
            </a:endParaRPr>
          </a:p>
        </p:txBody>
      </p:sp>
      <p:sp>
        <p:nvSpPr>
          <p:cNvPr id="3" name="Titel 2"/>
          <p:cNvSpPr>
            <a:spLocks noGrp="1"/>
          </p:cNvSpPr>
          <p:nvPr>
            <p:ph type="title"/>
          </p:nvPr>
        </p:nvSpPr>
        <p:spPr>
          <a:xfrm>
            <a:off x="0" y="994570"/>
            <a:ext cx="6173468" cy="514157"/>
          </a:xfrm>
        </p:spPr>
        <p:txBody>
          <a:bodyPr/>
          <a:lstStyle/>
          <a:p>
            <a:r>
              <a:rPr lang="de-DE" sz="2400" dirty="0">
                <a:solidFill>
                  <a:srgbClr val="BB2640"/>
                </a:solidFill>
              </a:rPr>
              <a:t>//</a:t>
            </a:r>
            <a:r>
              <a:rPr lang="de-DE" sz="2400" dirty="0"/>
              <a:t> Informationspflichten (§§ 14 ff KDG)</a:t>
            </a:r>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285369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674925"/>
            <a:ext cx="8889590" cy="5101619"/>
          </a:xfrm>
        </p:spPr>
        <p:txBody>
          <a:bodyPr/>
          <a:lstStyle/>
          <a:p>
            <a:r>
              <a:rPr lang="de-DE" sz="2000" u="sng" dirty="0" smtClean="0"/>
              <a:t>Verantwortung des Verantwortlichen</a:t>
            </a:r>
          </a:p>
          <a:p>
            <a:pPr marL="342900" indent="-342900">
              <a:buFont typeface="Wingdings" panose="05000000000000000000" pitchFamily="2" charset="2"/>
              <a:buChar char="Ø"/>
            </a:pPr>
            <a:r>
              <a:rPr lang="de-DE" sz="2000" dirty="0" smtClean="0"/>
              <a:t>geeignete TOM, um ein dem Risiko angemessenes Schutzniveau zu gewährleisten und einen Nachweis hierüber führen zu können</a:t>
            </a:r>
          </a:p>
          <a:p>
            <a:pPr marL="342900" indent="-342900">
              <a:buFont typeface="Wingdings" panose="05000000000000000000" pitchFamily="2" charset="2"/>
              <a:buChar char="Ø"/>
            </a:pPr>
            <a:r>
              <a:rPr lang="de-DE" sz="2000" dirty="0" smtClean="0"/>
              <a:t>geeignete TOM, um die Datenschutzgrundsätze wirksam umzusetzen und die notwendigen Garantien in die Verarbeitung aufzunehmen, um den Anforderungen dieses Gesetzes zu genügen und die Rechte betroffener Personen zu schützen</a:t>
            </a:r>
          </a:p>
          <a:p>
            <a:pPr marL="342900" indent="-342900">
              <a:buFont typeface="Wingdings" panose="05000000000000000000" pitchFamily="2" charset="2"/>
              <a:buChar char="Ø"/>
            </a:pPr>
            <a:r>
              <a:rPr lang="de-DE" sz="2000" dirty="0"/>
              <a:t>Aufwand in angemessenem Verhältnis zum Schutzzweck</a:t>
            </a:r>
          </a:p>
          <a:p>
            <a:pPr marL="342900" indent="-342900">
              <a:buFont typeface="Wingdings" panose="05000000000000000000" pitchFamily="2" charset="2"/>
              <a:buChar char="Ø"/>
            </a:pPr>
            <a:r>
              <a:rPr lang="de-DE" sz="2000" dirty="0" smtClean="0"/>
              <a:t>Auftragsverarbeiter sorgfältig auswählen, dieser muss TOM bieten, dass die Verarbeitung im Einklang mit dem KDG erfolgt</a:t>
            </a:r>
          </a:p>
          <a:p>
            <a:pPr marL="342900" indent="-342900">
              <a:buFont typeface="Wingdings" panose="05000000000000000000" pitchFamily="2" charset="2"/>
              <a:buChar char="Ø"/>
            </a:pPr>
            <a:r>
              <a:rPr lang="de-DE" sz="2000" dirty="0" smtClean="0"/>
              <a:t>Vertragliche Vereinbarung mit dem Auftragsverarbeiter gemäß § 29 KDG</a:t>
            </a:r>
            <a:endParaRPr lang="de-DE" sz="2000" dirty="0"/>
          </a:p>
        </p:txBody>
      </p:sp>
      <p:sp>
        <p:nvSpPr>
          <p:cNvPr id="3" name="Titel 2"/>
          <p:cNvSpPr>
            <a:spLocks noGrp="1"/>
          </p:cNvSpPr>
          <p:nvPr>
            <p:ph type="title"/>
          </p:nvPr>
        </p:nvSpPr>
        <p:spPr>
          <a:xfrm>
            <a:off x="0" y="828370"/>
            <a:ext cx="9730531" cy="846555"/>
          </a:xfrm>
        </p:spPr>
        <p:txBody>
          <a:bodyPr/>
          <a:lstStyle/>
          <a:p>
            <a:r>
              <a:rPr lang="de-DE" sz="2400" dirty="0">
                <a:solidFill>
                  <a:srgbClr val="BB2640"/>
                </a:solidFill>
              </a:rPr>
              <a:t>//</a:t>
            </a:r>
            <a:r>
              <a:rPr lang="de-DE" sz="2400" dirty="0"/>
              <a:t> technische und organisatorische Maßnahmen (§§ 26 ff KDG</a:t>
            </a:r>
            <a:r>
              <a:rPr lang="de-DE" sz="2400" dirty="0" smtClean="0"/>
              <a:t>)</a:t>
            </a:r>
            <a:br>
              <a:rPr lang="de-DE" sz="2400" dirty="0" smtClean="0"/>
            </a:br>
            <a:r>
              <a:rPr lang="de-DE" sz="2400" dirty="0"/>
              <a:t> </a:t>
            </a:r>
            <a:r>
              <a:rPr lang="de-DE" sz="2400" dirty="0" smtClean="0"/>
              <a:t>  </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30354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778015"/>
            <a:ext cx="8889590" cy="4998529"/>
          </a:xfrm>
        </p:spPr>
        <p:txBody>
          <a:bodyPr>
            <a:normAutofit/>
          </a:bodyPr>
          <a:lstStyle/>
          <a:p>
            <a:r>
              <a:rPr lang="de-DE" sz="2000" u="sng" dirty="0" smtClean="0"/>
              <a:t>Verantwortung des Verantwortlichen</a:t>
            </a:r>
            <a:r>
              <a:rPr lang="de-DE" sz="2000" dirty="0" smtClean="0"/>
              <a:t> </a:t>
            </a:r>
          </a:p>
          <a:p>
            <a:pPr marL="342900" indent="-342900">
              <a:buFont typeface="Wingdings" panose="05000000000000000000" pitchFamily="2" charset="2"/>
              <a:buChar char="Ø"/>
            </a:pPr>
            <a:r>
              <a:rPr lang="de-DE" sz="2000" dirty="0" smtClean="0"/>
              <a:t>Führen eines Verzeichnisses von Verarbeitungstätigkeiten</a:t>
            </a:r>
          </a:p>
          <a:p>
            <a:pPr marL="342900" indent="-342900">
              <a:buFont typeface="Wingdings" panose="05000000000000000000" pitchFamily="2" charset="2"/>
              <a:buChar char="Ø"/>
            </a:pPr>
            <a:r>
              <a:rPr lang="de-DE" sz="2000" dirty="0" smtClean="0"/>
              <a:t>Inhalt: § 31 Abs. 1 KDG</a:t>
            </a:r>
          </a:p>
          <a:p>
            <a:pPr marL="342900" indent="-342900">
              <a:buFont typeface="Wingdings" panose="05000000000000000000" pitchFamily="2" charset="2"/>
              <a:buChar char="Ø"/>
            </a:pPr>
            <a:r>
              <a:rPr lang="de-DE" sz="2000" dirty="0" smtClean="0"/>
              <a:t>Verpflichtung des Auftragsverarbeiters zum Führen eines Verzeichnisses mit dem Inhalt gemäß § 31 Abs. 2 KDG</a:t>
            </a:r>
          </a:p>
          <a:p>
            <a:pPr marL="342900" indent="-342900">
              <a:buFont typeface="Wingdings" panose="05000000000000000000" pitchFamily="2" charset="2"/>
              <a:buChar char="Ø"/>
            </a:pPr>
            <a:r>
              <a:rPr lang="de-DE" sz="2000" dirty="0" smtClean="0"/>
              <a:t>schriftliche oder elektronische Führung, § 31 Abs. 3 KDG</a:t>
            </a:r>
          </a:p>
          <a:p>
            <a:pPr marL="342900" indent="-342900">
              <a:buFont typeface="Wingdings" panose="05000000000000000000" pitchFamily="2" charset="2"/>
              <a:buChar char="Ø"/>
            </a:pPr>
            <a:r>
              <a:rPr lang="de-DE" sz="2000" dirty="0" smtClean="0"/>
              <a:t>Zurverfügungstellung</a:t>
            </a:r>
          </a:p>
          <a:p>
            <a:r>
              <a:rPr lang="de-DE" sz="2000" dirty="0" smtClean="0"/>
              <a:t>     - dem betrieblichen Datenschutzbeauftragten</a:t>
            </a:r>
          </a:p>
          <a:p>
            <a:r>
              <a:rPr lang="de-DE" sz="2000" dirty="0"/>
              <a:t> </a:t>
            </a:r>
            <a:r>
              <a:rPr lang="de-DE" sz="2000" dirty="0" smtClean="0"/>
              <a:t>    - auf Anfrage der Datenschutzaufsicht</a:t>
            </a:r>
          </a:p>
          <a:p>
            <a:pPr marL="342900" indent="-342900">
              <a:buFont typeface="Wingdings" panose="05000000000000000000" pitchFamily="2" charset="2"/>
              <a:buChar char="Ø"/>
            </a:pPr>
            <a:r>
              <a:rPr lang="de-DE" sz="2000" dirty="0" smtClean="0"/>
              <a:t>Pflicht bei &gt; 250 Beschäftigten, sonst bei Gefährdung der Rechte und Freiheiten betroffener Personen, Verarbeitung nicht nur gelegentlich oder Verarbeitung von Daten nach §§ 11, 12 KDG</a:t>
            </a:r>
            <a:endParaRPr lang="de-DE" sz="2000" dirty="0"/>
          </a:p>
        </p:txBody>
      </p:sp>
      <p:sp>
        <p:nvSpPr>
          <p:cNvPr id="3" name="Titel 2"/>
          <p:cNvSpPr>
            <a:spLocks noGrp="1"/>
          </p:cNvSpPr>
          <p:nvPr>
            <p:ph type="title"/>
          </p:nvPr>
        </p:nvSpPr>
        <p:spPr>
          <a:xfrm>
            <a:off x="0" y="900452"/>
            <a:ext cx="8569636" cy="514157"/>
          </a:xfrm>
        </p:spPr>
        <p:txBody>
          <a:bodyPr/>
          <a:lstStyle/>
          <a:p>
            <a:r>
              <a:rPr lang="de-DE" sz="2400" dirty="0">
                <a:solidFill>
                  <a:srgbClr val="BB2640"/>
                </a:solidFill>
              </a:rPr>
              <a:t>//</a:t>
            </a:r>
            <a:r>
              <a:rPr lang="de-DE" sz="2400" dirty="0"/>
              <a:t> Verzeichnis von Verarbeitungstätigkeiten (§ 31 </a:t>
            </a:r>
            <a:r>
              <a:rPr lang="de-DE" sz="2400" dirty="0" smtClean="0"/>
              <a:t>KDG)</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699637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674925"/>
            <a:ext cx="8889590" cy="5101619"/>
          </a:xfrm>
        </p:spPr>
        <p:txBody>
          <a:bodyPr>
            <a:normAutofit/>
          </a:bodyPr>
          <a:lstStyle/>
          <a:p>
            <a:r>
              <a:rPr lang="de-DE" sz="2000" u="sng" dirty="0"/>
              <a:t>Verantwortung des </a:t>
            </a:r>
            <a:r>
              <a:rPr lang="de-DE" sz="2000" u="sng" dirty="0" smtClean="0"/>
              <a:t>Verantwortlichen</a:t>
            </a:r>
          </a:p>
          <a:p>
            <a:pPr marL="342900" indent="-342900">
              <a:buFont typeface="Wingdings" panose="05000000000000000000" pitchFamily="2" charset="2"/>
              <a:buChar char="Ø"/>
            </a:pPr>
            <a:r>
              <a:rPr lang="de-DE" sz="2000" dirty="0" smtClean="0"/>
              <a:t>unverzügliche Meldung von Verletzungen des Schutzes personenbezogener Daten bei Gefahr für  Rechte und Freiheiten natürlicher Personen</a:t>
            </a:r>
          </a:p>
          <a:p>
            <a:pPr marL="342900" indent="-342900">
              <a:buFont typeface="Wingdings" panose="05000000000000000000" pitchFamily="2" charset="2"/>
              <a:buChar char="Ø"/>
            </a:pPr>
            <a:r>
              <a:rPr lang="de-DE" sz="2000" dirty="0" smtClean="0"/>
              <a:t>&gt; 72 Stunden: Begründung für die Verzögerung</a:t>
            </a:r>
          </a:p>
          <a:p>
            <a:pPr marL="342900" indent="-342900">
              <a:buFont typeface="Wingdings" panose="05000000000000000000" pitchFamily="2" charset="2"/>
              <a:buChar char="Ø"/>
            </a:pPr>
            <a:r>
              <a:rPr lang="de-DE" sz="2000" dirty="0" smtClean="0"/>
              <a:t>Meldung an die Datenschutzaufsicht</a:t>
            </a:r>
            <a:endParaRPr lang="de-DE" sz="2000" dirty="0" smtClean="0">
              <a:sym typeface="Wingdings" panose="05000000000000000000" pitchFamily="2" charset="2"/>
            </a:endParaRPr>
          </a:p>
          <a:p>
            <a:pPr marL="342900" indent="-342900">
              <a:buFont typeface="Wingdings" panose="05000000000000000000" pitchFamily="2" charset="2"/>
              <a:buChar char="Ø"/>
            </a:pPr>
            <a:r>
              <a:rPr lang="de-DE" sz="2000" dirty="0" smtClean="0">
                <a:sym typeface="Wingdings" panose="05000000000000000000" pitchFamily="2" charset="2"/>
              </a:rPr>
              <a:t>Meldung des Auftragsverarbeiters unverzüglich an den Verantwortlichen</a:t>
            </a:r>
          </a:p>
          <a:p>
            <a:pPr marL="342900" indent="-342900">
              <a:buFont typeface="Wingdings" panose="05000000000000000000" pitchFamily="2" charset="2"/>
              <a:buChar char="Ø"/>
            </a:pPr>
            <a:r>
              <a:rPr lang="de-DE" sz="2000" dirty="0" smtClean="0">
                <a:sym typeface="Wingdings" panose="05000000000000000000" pitchFamily="2" charset="2"/>
              </a:rPr>
              <a:t>Inhalt: insbesondere Informationen nach § 33 Abs. 3 KDG</a:t>
            </a:r>
            <a:endParaRPr lang="de-DE" sz="2000" dirty="0" smtClean="0"/>
          </a:p>
          <a:p>
            <a:pPr marL="342900" indent="-342900">
              <a:buFont typeface="Wingdings" panose="05000000000000000000" pitchFamily="2" charset="2"/>
              <a:buChar char="Ø"/>
            </a:pPr>
            <a:r>
              <a:rPr lang="de-DE" sz="2000" dirty="0" smtClean="0"/>
              <a:t>Dokumentation der Verletzungen, damit zusammenhängender Tatsachen, deren Auswirkungen und ergriffener Abhilfemaßnahmen</a:t>
            </a:r>
          </a:p>
          <a:p>
            <a:pPr marL="342900" indent="-342900">
              <a:buFont typeface="Wingdings" panose="05000000000000000000" pitchFamily="2" charset="2"/>
              <a:buChar char="Ø"/>
            </a:pPr>
            <a:r>
              <a:rPr lang="de-DE" sz="2000" dirty="0" smtClean="0"/>
              <a:t>Benachrichtigung der betroffenen Person im Fall des § 34 KDG</a:t>
            </a:r>
            <a:endParaRPr lang="de-DE" sz="2000" dirty="0"/>
          </a:p>
        </p:txBody>
      </p:sp>
      <p:sp>
        <p:nvSpPr>
          <p:cNvPr id="3" name="Titel 2"/>
          <p:cNvSpPr>
            <a:spLocks noGrp="1"/>
          </p:cNvSpPr>
          <p:nvPr>
            <p:ph type="title"/>
          </p:nvPr>
        </p:nvSpPr>
        <p:spPr>
          <a:xfrm>
            <a:off x="0" y="828370"/>
            <a:ext cx="7899901" cy="846555"/>
          </a:xfrm>
        </p:spPr>
        <p:txBody>
          <a:bodyPr/>
          <a:lstStyle/>
          <a:p>
            <a:r>
              <a:rPr lang="de-DE" sz="2400" dirty="0">
                <a:solidFill>
                  <a:srgbClr val="BB2640"/>
                </a:solidFill>
              </a:rPr>
              <a:t>//</a:t>
            </a:r>
            <a:r>
              <a:rPr lang="de-DE" sz="2400" dirty="0"/>
              <a:t> Meldung an die Datenschutzaufsicht (§ 33 </a:t>
            </a:r>
            <a:r>
              <a:rPr lang="de-DE" sz="2400" dirty="0" smtClean="0"/>
              <a:t>KDG)</a:t>
            </a:r>
            <a:r>
              <a:rPr lang="de-DE" sz="2400" dirty="0"/>
              <a:t/>
            </a:r>
            <a:br>
              <a:rPr lang="de-DE" sz="2400" dirty="0"/>
            </a:b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42645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812175"/>
            <a:ext cx="8889590" cy="4964369"/>
          </a:xfrm>
        </p:spPr>
        <p:txBody>
          <a:bodyPr>
            <a:normAutofit/>
          </a:bodyPr>
          <a:lstStyle/>
          <a:p>
            <a:r>
              <a:rPr lang="de-DE" sz="2000" u="sng" dirty="0"/>
              <a:t>Verantwortung des </a:t>
            </a:r>
            <a:r>
              <a:rPr lang="de-DE" sz="2000" u="sng" dirty="0" smtClean="0"/>
              <a:t>Verantwortlichen</a:t>
            </a:r>
          </a:p>
          <a:p>
            <a:pPr marL="342900" indent="-342900">
              <a:buFont typeface="Wingdings" panose="05000000000000000000" pitchFamily="2" charset="2"/>
              <a:buChar char="Ø"/>
            </a:pPr>
            <a:r>
              <a:rPr lang="de-DE" sz="2000" u="sng" dirty="0"/>
              <a:t>Vorab</a:t>
            </a:r>
            <a:r>
              <a:rPr lang="de-DE" sz="2000" dirty="0"/>
              <a:t> Durchführung einer Abschätzung der Folgen der vorgesehenen Verarbeitungsvorgänge für den Schutz personenbezogener Daten</a:t>
            </a:r>
          </a:p>
          <a:p>
            <a:pPr marL="342900" indent="-342900">
              <a:buFont typeface="Wingdings" panose="05000000000000000000" pitchFamily="2" charset="2"/>
              <a:buChar char="Ø"/>
            </a:pPr>
            <a:r>
              <a:rPr lang="de-DE" sz="2000" dirty="0" smtClean="0"/>
              <a:t>voraussichtlich hohes Risiko für die Rechte und Freiheiten natürlicher Personen durch die Form der Verarbeitung, § 35 Abs. 1 KDG </a:t>
            </a:r>
          </a:p>
          <a:p>
            <a:pPr marL="342900" indent="-342900">
              <a:buFont typeface="Wingdings" panose="05000000000000000000" pitchFamily="2" charset="2"/>
              <a:buChar char="Ø"/>
            </a:pPr>
            <a:r>
              <a:rPr lang="de-DE" sz="2000" dirty="0" smtClean="0"/>
              <a:t>erforderlich insbesondere in den Fällen des § 35 Abs. 4 KDG </a:t>
            </a:r>
          </a:p>
          <a:p>
            <a:pPr marL="342900" indent="-342900">
              <a:buFont typeface="Wingdings" panose="05000000000000000000" pitchFamily="2" charset="2"/>
              <a:buChar char="Ø"/>
            </a:pPr>
            <a:r>
              <a:rPr lang="de-DE" sz="2000" dirty="0" smtClean="0"/>
              <a:t>Einholung des Rats des betrieblichen Datenschutzbeauftragten (keine Verlagerung der Verantwortung dadurch), § 35 Abs. 2 KDG</a:t>
            </a:r>
          </a:p>
          <a:p>
            <a:pPr marL="342900" indent="-342900">
              <a:buFont typeface="Wingdings" panose="05000000000000000000" pitchFamily="2" charset="2"/>
              <a:buChar char="Ø"/>
            </a:pPr>
            <a:r>
              <a:rPr lang="de-DE" sz="2000" dirty="0" smtClean="0"/>
              <a:t>ggf. Vorlage an die Datenschutzaufsicht zur Stellungnahme</a:t>
            </a:r>
          </a:p>
          <a:p>
            <a:pPr marL="342900" indent="-342900">
              <a:buFont typeface="Wingdings" panose="05000000000000000000" pitchFamily="2" charset="2"/>
              <a:buChar char="Ø"/>
            </a:pPr>
            <a:r>
              <a:rPr lang="de-DE" sz="2000" dirty="0" smtClean="0"/>
              <a:t>Inhalt der Datenschutz-Folgenabschätzung insbesondere § 35 Abs. 7 KDG</a:t>
            </a:r>
            <a:endParaRPr lang="de-DE" sz="2000" dirty="0"/>
          </a:p>
        </p:txBody>
      </p:sp>
      <p:sp>
        <p:nvSpPr>
          <p:cNvPr id="3" name="Titel 2"/>
          <p:cNvSpPr>
            <a:spLocks noGrp="1"/>
          </p:cNvSpPr>
          <p:nvPr>
            <p:ph type="title"/>
          </p:nvPr>
        </p:nvSpPr>
        <p:spPr>
          <a:xfrm>
            <a:off x="0" y="994569"/>
            <a:ext cx="7388544" cy="514157"/>
          </a:xfrm>
        </p:spPr>
        <p:txBody>
          <a:bodyPr/>
          <a:lstStyle/>
          <a:p>
            <a:r>
              <a:rPr lang="de-DE" sz="2400" dirty="0">
                <a:solidFill>
                  <a:srgbClr val="BB2640"/>
                </a:solidFill>
              </a:rPr>
              <a:t>//</a:t>
            </a:r>
            <a:r>
              <a:rPr lang="de-DE" sz="2400" dirty="0"/>
              <a:t> Datenschutz-Folgenabschätzung (§ 35 </a:t>
            </a:r>
            <a:r>
              <a:rPr lang="de-DE" sz="2400" dirty="0" smtClean="0"/>
              <a:t>KDG)</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50606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buNone/>
            </a:pPr>
            <a:r>
              <a:rPr lang="de-DE" sz="2200" dirty="0" smtClean="0">
                <a:solidFill>
                  <a:srgbClr val="BB2640"/>
                </a:solidFill>
              </a:rPr>
              <a:t>// Auslöser: </a:t>
            </a:r>
          </a:p>
          <a:p>
            <a:pPr>
              <a:buFont typeface="Wingdings" panose="05000000000000000000" pitchFamily="2" charset="2"/>
              <a:buChar char="Ø"/>
            </a:pPr>
            <a:r>
              <a:rPr lang="de-DE" sz="2200" dirty="0" smtClean="0"/>
              <a:t>Entscheidung des EuGH vom 09. März 2010 zur Unabhängigkeit von  </a:t>
            </a:r>
          </a:p>
          <a:p>
            <a:pPr marL="0" indent="0">
              <a:buNone/>
            </a:pPr>
            <a:r>
              <a:rPr lang="de-DE" sz="2200" dirty="0"/>
              <a:t> </a:t>
            </a:r>
            <a:r>
              <a:rPr lang="de-DE" sz="2200" dirty="0" smtClean="0"/>
              <a:t>      Datenschutzaufsichten und</a:t>
            </a:r>
          </a:p>
          <a:p>
            <a:pPr>
              <a:buFont typeface="Wingdings" panose="05000000000000000000" pitchFamily="2" charset="2"/>
              <a:buChar char="Ø"/>
            </a:pPr>
            <a:r>
              <a:rPr lang="de-DE" sz="2200" dirty="0" smtClean="0"/>
              <a:t>neue Datenschutzgrundverordnung der Europäischen Union (DSGVO)</a:t>
            </a:r>
          </a:p>
          <a:p>
            <a:pPr>
              <a:buFont typeface="Wingdings" panose="05000000000000000000" pitchFamily="2" charset="2"/>
              <a:buChar char="Ø"/>
            </a:pPr>
            <a:r>
              <a:rPr lang="de-DE" sz="2200" dirty="0" smtClean="0"/>
              <a:t>Art. 91 DSGVO zu eigenständigen Regelungen der Kirchen</a:t>
            </a:r>
          </a:p>
          <a:p>
            <a:pPr>
              <a:buFont typeface="Wingdings" panose="05000000000000000000" pitchFamily="2" charset="2"/>
              <a:buChar char="Ø"/>
            </a:pPr>
            <a:endParaRPr lang="de-DE" sz="2200" dirty="0" smtClean="0"/>
          </a:p>
          <a:p>
            <a:pPr marL="0" indent="0">
              <a:buNone/>
            </a:pPr>
            <a:r>
              <a:rPr lang="de-DE" sz="2200" dirty="0" smtClean="0">
                <a:solidFill>
                  <a:srgbClr val="BB2640"/>
                </a:solidFill>
              </a:rPr>
              <a:t>// Folgen:</a:t>
            </a:r>
          </a:p>
          <a:p>
            <a:pPr>
              <a:buFont typeface="Wingdings" panose="05000000000000000000" pitchFamily="2" charset="2"/>
              <a:buChar char="Ø"/>
            </a:pPr>
            <a:r>
              <a:rPr lang="de-DE" sz="2200" dirty="0" smtClean="0"/>
              <a:t>Gesetz über den Kirchlichen Datenschutz (KDG) der Katholischen Kirche und</a:t>
            </a:r>
          </a:p>
          <a:p>
            <a:pPr>
              <a:buFont typeface="Wingdings" panose="05000000000000000000" pitchFamily="2" charset="2"/>
              <a:buChar char="Ø"/>
            </a:pPr>
            <a:r>
              <a:rPr lang="de-DE" sz="2200" dirty="0" smtClean="0"/>
              <a:t>Kirchengesetz über den Datenschutz der Evangelischen Kirche in Deutschland (DSG-EKD)</a:t>
            </a:r>
          </a:p>
          <a:p>
            <a:pPr marL="0" indent="0">
              <a:buNone/>
            </a:pPr>
            <a:r>
              <a:rPr lang="de-DE" sz="1800" dirty="0"/>
              <a:t> </a:t>
            </a:r>
            <a:r>
              <a:rPr lang="de-DE" sz="1800" dirty="0" smtClean="0"/>
              <a:t>     </a:t>
            </a:r>
            <a:endParaRPr lang="de-DE" sz="1800" dirty="0"/>
          </a:p>
          <a:p>
            <a:pPr>
              <a:buFont typeface="Wingdings" panose="05000000000000000000" pitchFamily="2" charset="2"/>
              <a:buChar char="Ø"/>
            </a:pPr>
            <a:endParaRPr lang="de-DE" sz="1800" dirty="0"/>
          </a:p>
        </p:txBody>
      </p:sp>
      <p:sp>
        <p:nvSpPr>
          <p:cNvPr id="3" name="Titel 2"/>
          <p:cNvSpPr>
            <a:spLocks noGrp="1"/>
          </p:cNvSpPr>
          <p:nvPr>
            <p:ph type="title"/>
          </p:nvPr>
        </p:nvSpPr>
        <p:spPr>
          <a:xfrm>
            <a:off x="0" y="994568"/>
            <a:ext cx="6825889" cy="514157"/>
          </a:xfrm>
        </p:spPr>
        <p:txBody>
          <a:bodyPr/>
          <a:lstStyle/>
          <a:p>
            <a:r>
              <a:rPr lang="de-DE" sz="2400" dirty="0" smtClean="0"/>
              <a:t>Grundlagen des neuen Datenschutzrechts</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71268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2000" dirty="0" smtClean="0"/>
              <a:t>Muster und Checklisten</a:t>
            </a:r>
          </a:p>
          <a:p>
            <a:pPr marL="342900" indent="-342900">
              <a:buFont typeface="Wingdings" panose="05000000000000000000" pitchFamily="2" charset="2"/>
              <a:buChar char="Ø"/>
            </a:pPr>
            <a:r>
              <a:rPr lang="de-DE" sz="2000" dirty="0" smtClean="0"/>
              <a:t>Praxishilfen</a:t>
            </a:r>
          </a:p>
          <a:p>
            <a:pPr marL="342900" indent="-342900">
              <a:buFont typeface="Wingdings" panose="05000000000000000000" pitchFamily="2" charset="2"/>
              <a:buChar char="Ø"/>
            </a:pPr>
            <a:r>
              <a:rPr lang="de-DE" sz="2000" dirty="0" smtClean="0"/>
              <a:t>Arbeits- und Formulierungshilfen</a:t>
            </a:r>
          </a:p>
          <a:p>
            <a:pPr marL="342900" indent="-342900">
              <a:buFont typeface="Wingdings" panose="05000000000000000000" pitchFamily="2" charset="2"/>
              <a:buChar char="Ø"/>
            </a:pPr>
            <a:r>
              <a:rPr lang="de-DE" sz="2000" dirty="0" smtClean="0"/>
              <a:t>Beschlüsse der Konferenz der Diözesandatenschutzbeauftragten</a:t>
            </a:r>
          </a:p>
          <a:p>
            <a:pPr marL="342900" indent="-342900">
              <a:buFont typeface="Wingdings" panose="05000000000000000000" pitchFamily="2" charset="2"/>
              <a:buChar char="Ø"/>
            </a:pPr>
            <a:r>
              <a:rPr lang="de-DE" sz="2000" dirty="0" smtClean="0"/>
              <a:t>weitere Informationen</a:t>
            </a:r>
          </a:p>
          <a:p>
            <a:pPr marL="342900" indent="-342900">
              <a:buFont typeface="Wingdings" panose="05000000000000000000" pitchFamily="2" charset="2"/>
              <a:buChar char="Ø"/>
            </a:pPr>
            <a:r>
              <a:rPr lang="de-DE" sz="2000" dirty="0" smtClean="0"/>
              <a:t>Möglichkeit zur Bestellung eines Newsletters</a:t>
            </a:r>
          </a:p>
          <a:p>
            <a:pPr marL="342900" indent="-342900">
              <a:buFont typeface="Wingdings" panose="05000000000000000000" pitchFamily="2" charset="2"/>
              <a:buChar char="Ø"/>
            </a:pPr>
            <a:endParaRPr lang="de-DE" sz="2000" dirty="0" smtClean="0"/>
          </a:p>
          <a:p>
            <a:r>
              <a:rPr lang="de-DE" sz="2000" dirty="0" smtClean="0"/>
              <a:t>Infothek des KDSZ</a:t>
            </a:r>
          </a:p>
          <a:p>
            <a:r>
              <a:rPr lang="de-DE" sz="2000" dirty="0" smtClean="0"/>
              <a:t>www.katholisches-datenschutzzentrum.de</a:t>
            </a:r>
            <a:endParaRPr lang="de-DE" sz="2000" dirty="0"/>
          </a:p>
        </p:txBody>
      </p:sp>
      <p:sp>
        <p:nvSpPr>
          <p:cNvPr id="3" name="Titel 2"/>
          <p:cNvSpPr>
            <a:spLocks noGrp="1"/>
          </p:cNvSpPr>
          <p:nvPr>
            <p:ph type="title"/>
          </p:nvPr>
        </p:nvSpPr>
        <p:spPr>
          <a:xfrm>
            <a:off x="0" y="994569"/>
            <a:ext cx="3113335" cy="514157"/>
          </a:xfrm>
        </p:spPr>
        <p:txBody>
          <a:bodyPr/>
          <a:lstStyle/>
          <a:p>
            <a:r>
              <a:rPr lang="de-DE" sz="2400" dirty="0" smtClean="0">
                <a:solidFill>
                  <a:srgbClr val="C00000"/>
                </a:solidFill>
              </a:rPr>
              <a:t>//</a:t>
            </a:r>
            <a:r>
              <a:rPr lang="de-DE" sz="2400" dirty="0" smtClean="0"/>
              <a:t> Hilfestellungen</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425276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2000" dirty="0" smtClean="0"/>
              <a:t>Einwilligungen einholen, sofern nicht ein Gesetz die Datenverarbeitung erlaubt</a:t>
            </a:r>
          </a:p>
          <a:p>
            <a:pPr marL="342900" indent="-342900">
              <a:buFont typeface="Wingdings" panose="05000000000000000000" pitchFamily="2" charset="2"/>
              <a:buChar char="Ø"/>
            </a:pPr>
            <a:r>
              <a:rPr lang="de-DE" sz="2000" dirty="0" smtClean="0"/>
              <a:t>eigener Newsletter </a:t>
            </a:r>
            <a:r>
              <a:rPr lang="de-DE" sz="2000" dirty="0" smtClean="0">
                <a:sym typeface="Wingdings" panose="05000000000000000000" pitchFamily="2" charset="2"/>
              </a:rPr>
              <a:t> Empfänger vorher bei geeigneter Gelegenheit fragen</a:t>
            </a:r>
          </a:p>
          <a:p>
            <a:pPr marL="342900" indent="-342900">
              <a:buFont typeface="Wingdings" panose="05000000000000000000" pitchFamily="2" charset="2"/>
              <a:buChar char="Ø"/>
            </a:pPr>
            <a:r>
              <a:rPr lang="de-DE" sz="2000" dirty="0" smtClean="0">
                <a:sym typeface="Wingdings" panose="05000000000000000000" pitchFamily="2" charset="2"/>
              </a:rPr>
              <a:t>Teilnehmerlisten </a:t>
            </a:r>
          </a:p>
          <a:p>
            <a:r>
              <a:rPr lang="de-DE" sz="2000" dirty="0">
                <a:sym typeface="Wingdings" panose="05000000000000000000" pitchFamily="2" charset="2"/>
              </a:rPr>
              <a:t> </a:t>
            </a:r>
            <a:r>
              <a:rPr lang="de-DE" sz="2000" dirty="0" smtClean="0">
                <a:sym typeface="Wingdings" panose="05000000000000000000" pitchFamily="2" charset="2"/>
              </a:rPr>
              <a:t>     nur der Veranstalter führt eine Liste mit allen Informationen</a:t>
            </a:r>
          </a:p>
          <a:p>
            <a:r>
              <a:rPr lang="de-DE" sz="2000" dirty="0">
                <a:sym typeface="Wingdings" panose="05000000000000000000" pitchFamily="2" charset="2"/>
              </a:rPr>
              <a:t> </a:t>
            </a:r>
            <a:r>
              <a:rPr lang="de-DE" sz="2000" dirty="0" smtClean="0">
                <a:sym typeface="Wingdings" panose="05000000000000000000" pitchFamily="2" charset="2"/>
              </a:rPr>
              <a:t>     bei Anwesenheitskontrolle: nur Namen, keine weiteren Informationen</a:t>
            </a:r>
          </a:p>
          <a:p>
            <a:r>
              <a:rPr lang="de-DE" sz="2000" dirty="0">
                <a:sym typeface="Wingdings" panose="05000000000000000000" pitchFamily="2" charset="2"/>
              </a:rPr>
              <a:t> </a:t>
            </a:r>
            <a:r>
              <a:rPr lang="de-DE" sz="2000" dirty="0" smtClean="0">
                <a:sym typeface="Wingdings" panose="05000000000000000000" pitchFamily="2" charset="2"/>
              </a:rPr>
              <a:t>     Kontaktdaten bei anderer Gelegenheit abfragen, es sei denn, es handelt </a:t>
            </a:r>
          </a:p>
          <a:p>
            <a:r>
              <a:rPr lang="de-DE" sz="2000" dirty="0">
                <a:sym typeface="Wingdings" panose="05000000000000000000" pitchFamily="2" charset="2"/>
              </a:rPr>
              <a:t> </a:t>
            </a:r>
            <a:r>
              <a:rPr lang="de-DE" sz="2000" dirty="0" smtClean="0">
                <a:sym typeface="Wingdings" panose="05000000000000000000" pitchFamily="2" charset="2"/>
              </a:rPr>
              <a:t>         sich nur um berufliche und daher allgemein bekannte Daten</a:t>
            </a:r>
          </a:p>
          <a:p>
            <a:pPr marL="342900" indent="-342900">
              <a:buFont typeface="Wingdings" panose="05000000000000000000" pitchFamily="2" charset="2"/>
              <a:buChar char="Ø"/>
            </a:pPr>
            <a:r>
              <a:rPr lang="de-DE" sz="2000" dirty="0" smtClean="0">
                <a:sym typeface="Wingdings" panose="05000000000000000000" pitchFamily="2" charset="2"/>
              </a:rPr>
              <a:t>Dauer der Speicherung  nur solange wie nötig oder gesetzliche Grundlage es erlaubt</a:t>
            </a:r>
            <a:endParaRPr lang="de-DE" sz="2000" dirty="0"/>
          </a:p>
        </p:txBody>
      </p:sp>
      <p:sp>
        <p:nvSpPr>
          <p:cNvPr id="3" name="Titel 2"/>
          <p:cNvSpPr>
            <a:spLocks noGrp="1"/>
          </p:cNvSpPr>
          <p:nvPr>
            <p:ph type="title"/>
          </p:nvPr>
        </p:nvSpPr>
        <p:spPr>
          <a:xfrm>
            <a:off x="0" y="994569"/>
            <a:ext cx="2568314" cy="514157"/>
          </a:xfrm>
        </p:spPr>
        <p:txBody>
          <a:bodyPr/>
          <a:lstStyle/>
          <a:p>
            <a:r>
              <a:rPr lang="de-DE" sz="2400" dirty="0" smtClean="0">
                <a:solidFill>
                  <a:srgbClr val="BB2640"/>
                </a:solidFill>
              </a:rPr>
              <a:t>//</a:t>
            </a:r>
            <a:r>
              <a:rPr lang="de-DE" sz="2400" dirty="0" smtClean="0"/>
              <a:t> Überprüfen</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9803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000" dirty="0" smtClean="0">
                <a:solidFill>
                  <a:srgbClr val="BB2640"/>
                </a:solidFill>
              </a:rPr>
              <a:t>Fotos</a:t>
            </a:r>
          </a:p>
          <a:p>
            <a:pPr marL="342900" indent="-342900">
              <a:buFont typeface="Wingdings" panose="05000000000000000000" pitchFamily="2" charset="2"/>
              <a:buChar char="Ø"/>
            </a:pPr>
            <a:r>
              <a:rPr lang="de-DE" sz="2000" dirty="0" smtClean="0"/>
              <a:t>zurzeit nicht geklärt</a:t>
            </a:r>
          </a:p>
          <a:p>
            <a:pPr marL="342900" indent="-342900">
              <a:buFont typeface="Wingdings" panose="05000000000000000000" pitchFamily="2" charset="2"/>
              <a:buChar char="Ø"/>
            </a:pPr>
            <a:r>
              <a:rPr lang="de-DE" sz="2000" dirty="0" smtClean="0"/>
              <a:t>Einwilligung zum Fotografieren, dann erneute Einwilligung zur Veröffentlichung des konkreten Fotos</a:t>
            </a:r>
          </a:p>
          <a:p>
            <a:pPr marL="342900" indent="-342900">
              <a:buFont typeface="Wingdings" panose="05000000000000000000" pitchFamily="2" charset="2"/>
              <a:buChar char="Ø"/>
            </a:pPr>
            <a:r>
              <a:rPr lang="de-DE" sz="2000" dirty="0" smtClean="0"/>
              <a:t>Einholung von Einwilligungen bei geeigneter Gelegenheit</a:t>
            </a:r>
          </a:p>
          <a:p>
            <a:pPr marL="342900" indent="-342900">
              <a:buFont typeface="Wingdings" panose="05000000000000000000" pitchFamily="2" charset="2"/>
              <a:buChar char="Ø"/>
            </a:pPr>
            <a:r>
              <a:rPr lang="de-DE" sz="2000" dirty="0" smtClean="0"/>
              <a:t>Gesetz betreffend das Urheberrecht an Werken der bildenden Künste und der Photographie (KunstUrhG, KUG)</a:t>
            </a:r>
          </a:p>
          <a:p>
            <a:pPr marL="342900" indent="-342900">
              <a:buFont typeface="Wingdings" panose="05000000000000000000" pitchFamily="2" charset="2"/>
              <a:buChar char="Ø"/>
            </a:pPr>
            <a:r>
              <a:rPr lang="de-DE" sz="2000" dirty="0" smtClean="0"/>
              <a:t>unklar, ob weiterhin vorrangige Geltung, umstritten!</a:t>
            </a:r>
          </a:p>
          <a:p>
            <a:pPr marL="342900" indent="-342900">
              <a:buFont typeface="Wingdings" panose="05000000000000000000" pitchFamily="2" charset="2"/>
              <a:buChar char="Ø"/>
            </a:pPr>
            <a:r>
              <a:rPr lang="de-DE" sz="2000" dirty="0" smtClean="0"/>
              <a:t>Argumente aus dem Gesetz hilfsweise heranziehen, umstritten</a:t>
            </a:r>
          </a:p>
          <a:p>
            <a:pPr marL="342900" indent="-342900">
              <a:buFont typeface="Wingdings" panose="05000000000000000000" pitchFamily="2" charset="2"/>
              <a:buChar char="Ø"/>
            </a:pPr>
            <a:r>
              <a:rPr lang="de-DE" sz="2000" dirty="0" smtClean="0"/>
              <a:t>Presseprivileg gilt nur für journalistische Tätigkeit</a:t>
            </a:r>
          </a:p>
          <a:p>
            <a:pPr marL="342900" indent="-342900">
              <a:buFont typeface="Wingdings" panose="05000000000000000000" pitchFamily="2" charset="2"/>
              <a:buChar char="Ø"/>
            </a:pPr>
            <a:r>
              <a:rPr lang="de-DE" sz="2000" dirty="0" smtClean="0"/>
              <a:t>Gestellte Fotos mit „Schauspielern“ und vertraglicher Vereinbarung</a:t>
            </a:r>
            <a:endParaRPr lang="de-DE" sz="2000" dirty="0"/>
          </a:p>
        </p:txBody>
      </p:sp>
      <p:sp>
        <p:nvSpPr>
          <p:cNvPr id="3" name="Titel 2"/>
          <p:cNvSpPr>
            <a:spLocks noGrp="1"/>
          </p:cNvSpPr>
          <p:nvPr>
            <p:ph type="title"/>
          </p:nvPr>
        </p:nvSpPr>
        <p:spPr>
          <a:xfrm>
            <a:off x="0" y="994569"/>
            <a:ext cx="6347040" cy="514157"/>
          </a:xfrm>
        </p:spPr>
        <p:txBody>
          <a:bodyPr/>
          <a:lstStyle/>
          <a:p>
            <a:r>
              <a:rPr lang="de-DE" sz="2400" dirty="0" smtClean="0">
                <a:solidFill>
                  <a:srgbClr val="BB2640"/>
                </a:solidFill>
              </a:rPr>
              <a:t>// </a:t>
            </a:r>
            <a:r>
              <a:rPr lang="de-DE" sz="2400" dirty="0" smtClean="0"/>
              <a:t>Anfertigen und Verwenden von Fotos</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46842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2" y="1980000"/>
            <a:ext cx="9028027" cy="4796544"/>
          </a:xfrm>
        </p:spPr>
        <p:txBody>
          <a:bodyPr>
            <a:normAutofit/>
          </a:bodyPr>
          <a:lstStyle/>
          <a:p>
            <a:r>
              <a:rPr lang="de-DE" sz="2000" u="sng" dirty="0" smtClean="0"/>
              <a:t>Problem:</a:t>
            </a:r>
            <a:r>
              <a:rPr lang="de-DE" sz="2000" dirty="0" smtClean="0"/>
              <a:t> </a:t>
            </a:r>
          </a:p>
          <a:p>
            <a:r>
              <a:rPr lang="de-DE" sz="2000" dirty="0" smtClean="0"/>
              <a:t>Die social media-Anbieter und Messenger-Dienste greifen auf die Adressdaten zu, die der Nutzer gespeichert hat. Die Inhaber dieser Daten werden nicht gefragt und können nicht zustimmen oder ablehnen. </a:t>
            </a:r>
          </a:p>
          <a:p>
            <a:endParaRPr lang="de-DE" sz="2000" dirty="0" smtClean="0"/>
          </a:p>
          <a:p>
            <a:r>
              <a:rPr lang="de-DE" sz="2000" dirty="0" smtClean="0">
                <a:sym typeface="Wingdings" panose="05000000000000000000" pitchFamily="2" charset="2"/>
              </a:rPr>
              <a:t> siehe Merkblatt der Landesbeauftragten für den Datenschutz Niedersachsen</a:t>
            </a:r>
            <a:endParaRPr lang="de-DE" sz="2000" dirty="0" smtClean="0"/>
          </a:p>
          <a:p>
            <a:r>
              <a:rPr lang="de-DE" sz="2000" dirty="0" smtClean="0">
                <a:sym typeface="Wingdings" panose="05000000000000000000" pitchFamily="2" charset="2"/>
              </a:rPr>
              <a:t> unzulässig</a:t>
            </a:r>
          </a:p>
          <a:p>
            <a:r>
              <a:rPr lang="de-DE" sz="2000" dirty="0" smtClean="0">
                <a:sym typeface="Wingdings" panose="05000000000000000000" pitchFamily="2" charset="2"/>
              </a:rPr>
              <a:t> Alternativen suchen, anbieten und nutzen</a:t>
            </a:r>
            <a:endParaRPr lang="de-DE" sz="2000" dirty="0"/>
          </a:p>
        </p:txBody>
      </p:sp>
      <p:sp>
        <p:nvSpPr>
          <p:cNvPr id="3" name="Titel 2"/>
          <p:cNvSpPr>
            <a:spLocks noGrp="1"/>
          </p:cNvSpPr>
          <p:nvPr>
            <p:ph type="title"/>
          </p:nvPr>
        </p:nvSpPr>
        <p:spPr>
          <a:xfrm>
            <a:off x="0" y="994569"/>
            <a:ext cx="2755865" cy="514157"/>
          </a:xfrm>
        </p:spPr>
        <p:txBody>
          <a:bodyPr/>
          <a:lstStyle/>
          <a:p>
            <a:r>
              <a:rPr lang="de-DE" sz="2400" dirty="0" smtClean="0">
                <a:solidFill>
                  <a:srgbClr val="BB2640"/>
                </a:solidFill>
              </a:rPr>
              <a:t>//</a:t>
            </a:r>
            <a:r>
              <a:rPr lang="de-DE" sz="2400" dirty="0" smtClean="0"/>
              <a:t> social media</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5739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3" y="1487978"/>
            <a:ext cx="8889590" cy="5288566"/>
          </a:xfrm>
        </p:spPr>
        <p:txBody>
          <a:bodyPr>
            <a:normAutofit/>
          </a:bodyPr>
          <a:lstStyle/>
          <a:p>
            <a:pPr marL="342900" indent="-342900">
              <a:buFont typeface="Wingdings" panose="05000000000000000000" pitchFamily="2" charset="2"/>
              <a:buChar char="Ø"/>
            </a:pPr>
            <a:r>
              <a:rPr lang="de-DE" sz="2000" dirty="0" smtClean="0"/>
              <a:t>Die Datenschutzaufsicht kann eine Geldbuße verhängen, wenn ein Verantwortlicher/eine verantwortliche Stelle oder ein Auftragsverarbei-ter/kirchlicher Auftragsverarbeiter vorsätzlich oder fahrlässig gegen Bestimmungen des KDG verstößt.</a:t>
            </a:r>
          </a:p>
          <a:p>
            <a:pPr marL="342900" indent="-342900">
              <a:buFont typeface="Wingdings" panose="05000000000000000000" pitchFamily="2" charset="2"/>
              <a:buChar char="Ø"/>
            </a:pPr>
            <a:r>
              <a:rPr lang="de-DE" sz="2000" dirty="0" smtClean="0"/>
              <a:t>Die Geldbuße soll in jedem Einzelfall wirksam, verhältnismäßig und abschreckend sein.</a:t>
            </a:r>
          </a:p>
          <a:p>
            <a:pPr marL="342900" indent="-342900">
              <a:buFont typeface="Wingdings" panose="05000000000000000000" pitchFamily="2" charset="2"/>
              <a:buChar char="Ø"/>
            </a:pPr>
            <a:r>
              <a:rPr lang="de-DE" sz="2000" dirty="0" smtClean="0"/>
              <a:t>Die Umstände des Einzelfalls sind zu berücksichtigen, gebührend zu berücksichtigende Kriterien sind in § 51 Abs. 3 KDG festgelegt.</a:t>
            </a:r>
          </a:p>
          <a:p>
            <a:pPr marL="342900" indent="-342900">
              <a:buFont typeface="Wingdings" panose="05000000000000000000" pitchFamily="2" charset="2"/>
              <a:buChar char="Ø"/>
            </a:pPr>
            <a:r>
              <a:rPr lang="de-DE" sz="2000" dirty="0" smtClean="0"/>
              <a:t>maximal 500.000 Euro</a:t>
            </a:r>
          </a:p>
        </p:txBody>
      </p:sp>
      <p:sp>
        <p:nvSpPr>
          <p:cNvPr id="3" name="Titel 2"/>
          <p:cNvSpPr>
            <a:spLocks noGrp="1"/>
          </p:cNvSpPr>
          <p:nvPr>
            <p:ph type="title"/>
          </p:nvPr>
        </p:nvSpPr>
        <p:spPr>
          <a:xfrm>
            <a:off x="0" y="828370"/>
            <a:ext cx="3967736" cy="846555"/>
          </a:xfrm>
        </p:spPr>
        <p:txBody>
          <a:bodyPr/>
          <a:lstStyle/>
          <a:p>
            <a:r>
              <a:rPr lang="de-DE" sz="2400" dirty="0">
                <a:solidFill>
                  <a:srgbClr val="BB2640"/>
                </a:solidFill>
              </a:rPr>
              <a:t>//</a:t>
            </a:r>
            <a:r>
              <a:rPr lang="de-DE" sz="2400" dirty="0"/>
              <a:t> Geldbußen </a:t>
            </a:r>
            <a:r>
              <a:rPr lang="de-DE" sz="2400" dirty="0" smtClean="0"/>
              <a:t>§ </a:t>
            </a:r>
            <a:r>
              <a:rPr lang="de-DE" sz="2400" dirty="0"/>
              <a:t>51 </a:t>
            </a:r>
            <a:r>
              <a:rPr lang="de-DE" sz="2400" dirty="0" smtClean="0"/>
              <a:t>KDG</a:t>
            </a:r>
            <a:r>
              <a:rPr lang="de-DE" sz="2400" dirty="0"/>
              <a:t/>
            </a:r>
            <a:br>
              <a:rPr lang="de-DE" sz="2400" dirty="0"/>
            </a:b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85983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1800" dirty="0" smtClean="0"/>
              <a:t>Die KDSGO wurde aufgrund eines besonderen Mandats des Apostolischen Stuhls gemäß can. 455 § 1 Codex Iuris Canonici (CIC) von der Deutschen Bischofskonferenz erlassen.</a:t>
            </a:r>
          </a:p>
          <a:p>
            <a:pPr marL="342900" indent="-342900">
              <a:buFont typeface="Wingdings" panose="05000000000000000000" pitchFamily="2" charset="2"/>
              <a:buChar char="Ø"/>
            </a:pPr>
            <a:r>
              <a:rPr lang="de-DE" sz="1800" dirty="0" smtClean="0"/>
              <a:t>Die KDSGO </a:t>
            </a:r>
            <a:r>
              <a:rPr lang="de-DE" sz="1800" smtClean="0"/>
              <a:t>beinhaltet die Errichtung </a:t>
            </a:r>
            <a:r>
              <a:rPr lang="de-DE" sz="1800" dirty="0" smtClean="0"/>
              <a:t>eines Gerichtswegs zur Überprüfung von Entscheidungen der Datenschutzaufsichten sowie für Rechtsbehelfe betroffener Personen gegen Verantwortliche oder kirchliche Auftragsverarbeiter.</a:t>
            </a:r>
          </a:p>
          <a:p>
            <a:pPr marL="342900" indent="-342900">
              <a:buFont typeface="Wingdings" panose="05000000000000000000" pitchFamily="2" charset="2"/>
              <a:buChar char="Ø"/>
            </a:pPr>
            <a:r>
              <a:rPr lang="de-DE" sz="1800" dirty="0" smtClean="0"/>
              <a:t>Zwei Gerichtsinstanzen:</a:t>
            </a:r>
          </a:p>
          <a:p>
            <a:r>
              <a:rPr lang="de-DE" sz="1800" dirty="0" smtClean="0"/>
              <a:t>     </a:t>
            </a:r>
            <a:r>
              <a:rPr lang="de-DE" sz="1800" dirty="0" smtClean="0">
                <a:sym typeface="Wingdings" panose="05000000000000000000" pitchFamily="2" charset="2"/>
              </a:rPr>
              <a:t> Interdiözesanes Datenschutzgericht als erste Instanz mit Sitz in Köln</a:t>
            </a:r>
          </a:p>
          <a:p>
            <a:r>
              <a:rPr lang="de-DE" sz="1800" dirty="0">
                <a:sym typeface="Wingdings" panose="05000000000000000000" pitchFamily="2" charset="2"/>
              </a:rPr>
              <a:t> </a:t>
            </a:r>
            <a:r>
              <a:rPr lang="de-DE" sz="1800" dirty="0" smtClean="0">
                <a:sym typeface="Wingdings" panose="05000000000000000000" pitchFamily="2" charset="2"/>
              </a:rPr>
              <a:t>     Datenschutzgericht der Deutschen Bischofskonferenz als zweite Instanz mit Sitz </a:t>
            </a:r>
          </a:p>
          <a:p>
            <a:r>
              <a:rPr lang="de-DE" sz="1800" dirty="0">
                <a:sym typeface="Wingdings" panose="05000000000000000000" pitchFamily="2" charset="2"/>
              </a:rPr>
              <a:t> </a:t>
            </a:r>
            <a:r>
              <a:rPr lang="de-DE" sz="1800" dirty="0" smtClean="0">
                <a:sym typeface="Wingdings" panose="05000000000000000000" pitchFamily="2" charset="2"/>
              </a:rPr>
              <a:t>         in Bonn</a:t>
            </a:r>
            <a:endParaRPr lang="de-DE" sz="1800" dirty="0"/>
          </a:p>
          <a:p>
            <a:pPr marL="342900" indent="-342900">
              <a:buFont typeface="Wingdings" panose="05000000000000000000" pitchFamily="2" charset="2"/>
              <a:buChar char="Ø"/>
            </a:pPr>
            <a:endParaRPr lang="de-DE" sz="1800" dirty="0"/>
          </a:p>
        </p:txBody>
      </p:sp>
      <p:sp>
        <p:nvSpPr>
          <p:cNvPr id="3" name="Titel 2"/>
          <p:cNvSpPr>
            <a:spLocks noGrp="1"/>
          </p:cNvSpPr>
          <p:nvPr>
            <p:ph type="title"/>
          </p:nvPr>
        </p:nvSpPr>
        <p:spPr>
          <a:xfrm>
            <a:off x="0" y="828370"/>
            <a:ext cx="8771935" cy="846555"/>
          </a:xfrm>
        </p:spPr>
        <p:txBody>
          <a:bodyPr/>
          <a:lstStyle/>
          <a:p>
            <a:r>
              <a:rPr lang="de-DE" sz="2400" dirty="0" smtClean="0">
                <a:solidFill>
                  <a:srgbClr val="BB2640"/>
                </a:solidFill>
              </a:rPr>
              <a:t>//</a:t>
            </a:r>
            <a:r>
              <a:rPr lang="de-DE" sz="2400" dirty="0" smtClean="0"/>
              <a:t> Die kirchliche Datenschutzgerichtsordnung (KDSGO) </a:t>
            </a:r>
            <a:br>
              <a:rPr lang="de-DE" sz="2400" dirty="0" smtClean="0"/>
            </a:br>
            <a:r>
              <a:rPr lang="de-DE" sz="2400" dirty="0"/>
              <a:t> </a:t>
            </a:r>
            <a:r>
              <a:rPr lang="de-DE" sz="2400" dirty="0" smtClean="0"/>
              <a:t>  der Katholischen Kirche</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84149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Vielen Dank</a:t>
            </a:r>
            <a:br>
              <a:rPr lang="de-DE" dirty="0" smtClean="0"/>
            </a:br>
            <a:r>
              <a:rPr lang="de-DE" dirty="0" smtClean="0"/>
              <a:t>für Ihre Aufmerksamkeit!</a:t>
            </a:r>
            <a:endParaRPr lang="de-DE" dirty="0"/>
          </a:p>
        </p:txBody>
      </p:sp>
      <p:sp>
        <p:nvSpPr>
          <p:cNvPr id="3" name="Untertitel 2"/>
          <p:cNvSpPr>
            <a:spLocks noGrp="1"/>
          </p:cNvSpPr>
          <p:nvPr>
            <p:ph type="subTitle" idx="1"/>
          </p:nvPr>
        </p:nvSpPr>
        <p:spPr>
          <a:xfrm>
            <a:off x="4662270" y="2713323"/>
            <a:ext cx="4438275" cy="2717321"/>
          </a:xfrm>
        </p:spPr>
        <p:txBody>
          <a:bodyPr/>
          <a:lstStyle/>
          <a:p>
            <a:r>
              <a:rPr lang="de-DE" dirty="0" smtClean="0"/>
              <a:t>Katholisches Datenschutzzentrum (KdöR)</a:t>
            </a:r>
          </a:p>
          <a:p>
            <a:r>
              <a:rPr lang="de-DE" dirty="0" smtClean="0"/>
              <a:t>Brackeler Hellweg 144</a:t>
            </a:r>
          </a:p>
          <a:p>
            <a:r>
              <a:rPr lang="de-DE" dirty="0" smtClean="0"/>
              <a:t>44309 Dortmund</a:t>
            </a:r>
          </a:p>
          <a:p>
            <a:endParaRPr lang="de-DE" dirty="0"/>
          </a:p>
          <a:p>
            <a:r>
              <a:rPr lang="de-DE" dirty="0" smtClean="0"/>
              <a:t>Tel. 0231 / 13 89 85 </a:t>
            </a:r>
            <a:r>
              <a:rPr lang="mr-IN" dirty="0" smtClean="0"/>
              <a:t>–</a:t>
            </a:r>
            <a:r>
              <a:rPr lang="de-DE" dirty="0" smtClean="0"/>
              <a:t> 0</a:t>
            </a:r>
          </a:p>
          <a:p>
            <a:r>
              <a:rPr lang="de-DE" dirty="0" smtClean="0"/>
              <a:t>E-Mail: info@kdsz.de</a:t>
            </a:r>
          </a:p>
          <a:p>
            <a:r>
              <a:rPr lang="de-DE" dirty="0" smtClean="0"/>
              <a:t>www.katholisches-datenschutzzentrum.de</a:t>
            </a:r>
            <a:endParaRPr lang="de-DE" dirty="0"/>
          </a:p>
        </p:txBody>
      </p:sp>
      <p:sp>
        <p:nvSpPr>
          <p:cNvPr id="4" name="Textfeld 3"/>
          <p:cNvSpPr txBox="1"/>
          <p:nvPr/>
        </p:nvSpPr>
        <p:spPr>
          <a:xfrm>
            <a:off x="645656" y="2642844"/>
            <a:ext cx="2454382" cy="1477328"/>
          </a:xfrm>
          <a:prstGeom prst="rect">
            <a:avLst/>
          </a:prstGeom>
          <a:noFill/>
        </p:spPr>
        <p:txBody>
          <a:bodyPr wrap="square" rtlCol="0">
            <a:spAutoFit/>
          </a:bodyPr>
          <a:lstStyle/>
          <a:p>
            <a:r>
              <a:rPr lang="de-DE" dirty="0" smtClean="0">
                <a:solidFill>
                  <a:schemeClr val="bg1"/>
                </a:solidFill>
                <a:latin typeface="Rajdhani" charset="0"/>
                <a:ea typeface="Rajdhani" charset="0"/>
                <a:cs typeface="Rajdhani" charset="0"/>
              </a:rPr>
              <a:t>INFORMATION</a:t>
            </a:r>
          </a:p>
          <a:p>
            <a:endParaRPr lang="de-DE" dirty="0" smtClean="0">
              <a:solidFill>
                <a:schemeClr val="bg1"/>
              </a:solidFill>
              <a:latin typeface="Rajdhani" charset="0"/>
              <a:ea typeface="Rajdhani" charset="0"/>
              <a:cs typeface="Rajdhani" charset="0"/>
            </a:endParaRPr>
          </a:p>
          <a:p>
            <a:r>
              <a:rPr lang="de-DE" dirty="0" smtClean="0">
                <a:solidFill>
                  <a:schemeClr val="bg1"/>
                </a:solidFill>
                <a:latin typeface="Rajdhani" charset="0"/>
                <a:ea typeface="Rajdhani" charset="0"/>
                <a:cs typeface="Rajdhani" charset="0"/>
              </a:rPr>
              <a:t>BERATUNG</a:t>
            </a:r>
          </a:p>
          <a:p>
            <a:endParaRPr lang="de-DE" dirty="0" smtClean="0">
              <a:solidFill>
                <a:schemeClr val="bg1"/>
              </a:solidFill>
              <a:latin typeface="Rajdhani" charset="0"/>
              <a:ea typeface="Rajdhani" charset="0"/>
              <a:cs typeface="Rajdhani" charset="0"/>
            </a:endParaRPr>
          </a:p>
          <a:p>
            <a:r>
              <a:rPr lang="de-DE" dirty="0" smtClean="0">
                <a:solidFill>
                  <a:schemeClr val="bg1"/>
                </a:solidFill>
                <a:latin typeface="Rajdhani" charset="0"/>
                <a:ea typeface="Rajdhani" charset="0"/>
                <a:cs typeface="Rajdhani" charset="0"/>
              </a:rPr>
              <a:t>WORKSHOPS</a:t>
            </a:r>
            <a:endParaRPr lang="de-DE" dirty="0">
              <a:solidFill>
                <a:schemeClr val="bg1"/>
              </a:solidFill>
              <a:latin typeface="Rajdhani" charset="0"/>
              <a:ea typeface="Rajdhani" charset="0"/>
              <a:cs typeface="Rajdhani" charset="0"/>
            </a:endParaRPr>
          </a:p>
        </p:txBody>
      </p:sp>
    </p:spTree>
    <p:extLst>
      <p:ext uri="{BB962C8B-B14F-4D97-AF65-F5344CB8AC3E}">
        <p14:creationId xmlns:p14="http://schemas.microsoft.com/office/powerpoint/2010/main" val="1181545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2200" dirty="0" smtClean="0"/>
              <a:t>Die DSGVO wurde nach mehrjährigen Verhandlungen zwischen Europäischer Kommission, Europäischem Rat und Europäischem Parlament von der Europäischen Union im Frühjahr 2016 verabschiedet und ist am 24. Mai 2016 in Kraft getreten.</a:t>
            </a:r>
          </a:p>
          <a:p>
            <a:pPr marL="342900" indent="-342900">
              <a:buFont typeface="Wingdings" panose="05000000000000000000" pitchFamily="2" charset="2"/>
              <a:buChar char="Ø"/>
            </a:pPr>
            <a:r>
              <a:rPr lang="de-DE" sz="2200" dirty="0" smtClean="0"/>
              <a:t>Geltung erlangte sie ab dem 25. Mai 2018 (Art. 99 Abs. 2 DSGVO), so dass eine zweijährige Übergangszeit vorgesehen war.</a:t>
            </a:r>
          </a:p>
          <a:p>
            <a:pPr marL="342900" indent="-342900">
              <a:buFont typeface="Wingdings" panose="05000000000000000000" pitchFamily="2" charset="2"/>
              <a:buChar char="Ø"/>
            </a:pPr>
            <a:r>
              <a:rPr lang="de-DE" sz="2200" dirty="0" smtClean="0"/>
              <a:t>Die DSGVO gilt als europäische Verordnung unmittelbar und bedarf keiner Umsetzung in nationales Recht (anders bisher die Europäische Datenschutzrichtlinie).</a:t>
            </a:r>
          </a:p>
          <a:p>
            <a:pPr marL="342900" indent="-342900">
              <a:buFont typeface="Wingdings" panose="05000000000000000000" pitchFamily="2" charset="2"/>
              <a:buChar char="Ø"/>
            </a:pPr>
            <a:r>
              <a:rPr lang="de-DE" sz="2200" dirty="0" smtClean="0"/>
              <a:t>Die DSGVO erlaubt in Teilen konkretisierende Rechtsakte der Mitgliedsstaaten </a:t>
            </a:r>
            <a:r>
              <a:rPr lang="de-DE" sz="2200" dirty="0" smtClean="0">
                <a:sym typeface="Wingdings" panose="05000000000000000000" pitchFamily="2" charset="2"/>
              </a:rPr>
              <a:t> BDSG neu</a:t>
            </a:r>
            <a:endParaRPr lang="de-DE" sz="2200" dirty="0" smtClean="0"/>
          </a:p>
          <a:p>
            <a:endParaRPr lang="de-DE" dirty="0"/>
          </a:p>
        </p:txBody>
      </p:sp>
      <p:sp>
        <p:nvSpPr>
          <p:cNvPr id="3" name="Titel 2"/>
          <p:cNvSpPr>
            <a:spLocks noGrp="1"/>
          </p:cNvSpPr>
          <p:nvPr>
            <p:ph type="title"/>
          </p:nvPr>
        </p:nvSpPr>
        <p:spPr>
          <a:xfrm>
            <a:off x="0" y="994569"/>
            <a:ext cx="8755905" cy="514157"/>
          </a:xfrm>
        </p:spPr>
        <p:txBody>
          <a:bodyPr/>
          <a:lstStyle/>
          <a:p>
            <a:r>
              <a:rPr lang="de-DE" sz="2400" dirty="0" smtClean="0"/>
              <a:t>Die Europäische Datenschutzgrundverordnung DSGVO</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55292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342900" indent="-342900">
              <a:buFont typeface="Wingdings" panose="05000000000000000000" pitchFamily="2" charset="2"/>
              <a:buChar char="Ø"/>
            </a:pPr>
            <a:r>
              <a:rPr lang="de-DE" sz="2000" dirty="0" smtClean="0"/>
              <a:t>Die DSGVO gilt nicht für die Katholische Kirche.</a:t>
            </a:r>
          </a:p>
          <a:p>
            <a:pPr marL="342900" indent="-342900">
              <a:buFont typeface="Wingdings" panose="05000000000000000000" pitchFamily="2" charset="2"/>
              <a:buChar char="Ø"/>
            </a:pPr>
            <a:r>
              <a:rPr lang="de-DE" sz="2000" dirty="0" smtClean="0"/>
              <a:t>Art. 91 DSGVO:</a:t>
            </a:r>
          </a:p>
          <a:p>
            <a:pPr marL="457200" indent="-457200">
              <a:buAutoNum type="arabicParenBoth"/>
            </a:pPr>
            <a:r>
              <a:rPr lang="de-DE" sz="2000" dirty="0" smtClean="0"/>
              <a:t>Wendet eine Kirche oder eine religiöse Vereinigung oder Gemeinschaft in einem Mitgliedsstaat zum Zeitpunkt des Inkrafttretens dieser Verordnung umfassende Regeln zum Schutz natürlicher Personen bei der Verarbeitung an, so dürfen diese Regeln weiter angewandt werden, sofern sie mit dieser Verordnung in Einklang gebracht werden.</a:t>
            </a:r>
          </a:p>
          <a:p>
            <a:pPr marL="457200" indent="-457200">
              <a:buAutoNum type="arabicParenBoth"/>
            </a:pPr>
            <a:r>
              <a:rPr lang="de-DE" sz="2000" dirty="0" smtClean="0"/>
              <a:t>Kirchen und religiöse Vereinigungen oder Gemeinschaften, die gemäß Absatz 1 umfassende Datenschutzregeln anwenden, unterliegen der Aufsicht durch eine unabhängige Aufsichtsbehörde, die spezifischer Art sein kann, sofern sie die in Kapitel VI niedergelegten Bedingungen erfüllt.</a:t>
            </a:r>
            <a:endParaRPr lang="de-DE" sz="2000" dirty="0"/>
          </a:p>
        </p:txBody>
      </p:sp>
      <p:sp>
        <p:nvSpPr>
          <p:cNvPr id="3" name="Titel 2"/>
          <p:cNvSpPr>
            <a:spLocks noGrp="1"/>
          </p:cNvSpPr>
          <p:nvPr>
            <p:ph type="title"/>
          </p:nvPr>
        </p:nvSpPr>
        <p:spPr>
          <a:xfrm>
            <a:off x="0" y="994570"/>
            <a:ext cx="8755905" cy="514157"/>
          </a:xfrm>
        </p:spPr>
        <p:txBody>
          <a:bodyPr/>
          <a:lstStyle/>
          <a:p>
            <a:r>
              <a:rPr lang="de-DE" sz="2400" dirty="0"/>
              <a:t>Die Europäische Datenschutzgrundverordnung DSGVO</a:t>
            </a:r>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416944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60" y="1003954"/>
            <a:ext cx="7563271" cy="514157"/>
          </a:xfrm>
        </p:spPr>
        <p:txBody>
          <a:bodyPr/>
          <a:lstStyle/>
          <a:p>
            <a:r>
              <a:rPr lang="de-DE" sz="2400" dirty="0" smtClean="0"/>
              <a:t>Datenschutzaufsicht der Katholischen Kirche</a:t>
            </a:r>
            <a:endParaRPr lang="de-DE" sz="24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32" y="1491821"/>
            <a:ext cx="7812913" cy="5750227"/>
          </a:xfrm>
          <a:prstGeom prst="rect">
            <a:avLst/>
          </a:prstGeom>
        </p:spPr>
      </p:pic>
      <p:sp>
        <p:nvSpPr>
          <p:cNvPr id="5" name="Fußzeilenplatzhalter 4"/>
          <p:cNvSpPr>
            <a:spLocks noGrp="1"/>
          </p:cNvSpPr>
          <p:nvPr>
            <p:ph type="ftr" sz="quarter" idx="14"/>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179985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7190" y="1003954"/>
            <a:ext cx="7289158" cy="514157"/>
          </a:xfrm>
        </p:spPr>
        <p:txBody>
          <a:bodyPr/>
          <a:lstStyle/>
          <a:p>
            <a:r>
              <a:rPr lang="de-DE" sz="2400" dirty="0" smtClean="0"/>
              <a:t>Datenschutzaufsicht der Katholischen Kirche</a:t>
            </a:r>
            <a:endParaRPr lang="de-DE" sz="2400" dirty="0"/>
          </a:p>
        </p:txBody>
      </p:sp>
      <p:sp>
        <p:nvSpPr>
          <p:cNvPr id="5" name="Fußzeilenplatzhalter 4"/>
          <p:cNvSpPr>
            <a:spLocks noGrp="1"/>
          </p:cNvSpPr>
          <p:nvPr>
            <p:ph type="ftr" sz="quarter" idx="14"/>
          </p:nvPr>
        </p:nvSpPr>
        <p:spPr/>
        <p:txBody>
          <a:bodyPr/>
          <a:lstStyle/>
          <a:p>
            <a:r>
              <a:rPr lang="en-US" smtClean="0"/>
              <a:t>Für eine klare Linie.</a:t>
            </a:r>
            <a:endParaRPr lang="en-US"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36556"/>
            <a:ext cx="7589520" cy="5687361"/>
          </a:xfrm>
          <a:prstGeom prst="rect">
            <a:avLst/>
          </a:prstGeom>
        </p:spPr>
      </p:pic>
    </p:spTree>
    <p:extLst>
      <p:ext uri="{BB962C8B-B14F-4D97-AF65-F5344CB8AC3E}">
        <p14:creationId xmlns:p14="http://schemas.microsoft.com/office/powerpoint/2010/main" val="151292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7492" y="1800000"/>
            <a:ext cx="8250787" cy="4796544"/>
          </a:xfrm>
        </p:spPr>
        <p:txBody>
          <a:bodyPr>
            <a:normAutofit fontScale="92500" lnSpcReduction="20000"/>
          </a:bodyPr>
          <a:lstStyle/>
          <a:p>
            <a:pPr marL="342900" indent="-342900">
              <a:buFont typeface="Wingdings" panose="05000000000000000000" pitchFamily="2" charset="2"/>
              <a:buChar char="Ø"/>
            </a:pPr>
            <a:r>
              <a:rPr lang="de-DE" dirty="0" smtClean="0"/>
              <a:t>Die Deutsche Ordensobernkonferenz (DOK) hat zum 01. Januar 2015 die Einrichtung des Gemeinsamen Ordensdatenschutzbeauftragten (GDSB DOK) geschaffen.</a:t>
            </a:r>
          </a:p>
          <a:p>
            <a:pPr marL="342900" indent="-342900">
              <a:buFont typeface="Wingdings" panose="05000000000000000000" pitchFamily="2" charset="2"/>
              <a:buChar char="Ø"/>
            </a:pPr>
            <a:r>
              <a:rPr lang="de-DE" dirty="0" smtClean="0"/>
              <a:t>Der GDSB DOK ist als Datenschutzaufsicht für diejenigen Ordensgemeinschaften päpstlichen Rechts zuständig, die sich an dessen Einrichtung beteiligen.</a:t>
            </a:r>
          </a:p>
          <a:p>
            <a:pPr marL="342900" indent="-342900">
              <a:buFont typeface="Wingdings" panose="05000000000000000000" pitchFamily="2" charset="2"/>
              <a:buChar char="Ø"/>
            </a:pPr>
            <a:r>
              <a:rPr lang="de-DE" dirty="0" smtClean="0"/>
              <a:t>Die Einrichtung des GDSB DOK unterteilt sich in zwei regionale Zuständigkeitsbereiche: Nord und Süd.</a:t>
            </a:r>
          </a:p>
          <a:p>
            <a:pPr marL="342900" indent="-342900">
              <a:buFont typeface="Wingdings" panose="05000000000000000000" pitchFamily="2" charset="2"/>
              <a:buChar char="Ø"/>
            </a:pPr>
            <a:r>
              <a:rPr lang="de-DE" dirty="0" smtClean="0"/>
              <a:t>GDSB Nord: Herr Rechtsanwalt Dieter Fuchs</a:t>
            </a:r>
          </a:p>
          <a:p>
            <a:pPr marL="342900" indent="-342900">
              <a:buFont typeface="Wingdings" panose="05000000000000000000" pitchFamily="2" charset="2"/>
              <a:buChar char="Ø"/>
            </a:pPr>
            <a:r>
              <a:rPr lang="de-DE" dirty="0" smtClean="0"/>
              <a:t>GDSB Süd: Herr Jupp Joachimski, Vorsitzender Richter am Bayerischen Obersten Landesgericht a. D.</a:t>
            </a:r>
          </a:p>
          <a:p>
            <a:pPr marL="342900" indent="-342900">
              <a:buFont typeface="Wingdings" panose="05000000000000000000" pitchFamily="2" charset="2"/>
              <a:buChar char="Ø"/>
            </a:pPr>
            <a:endParaRPr lang="de-DE" dirty="0"/>
          </a:p>
        </p:txBody>
      </p:sp>
      <p:sp>
        <p:nvSpPr>
          <p:cNvPr id="3" name="Titel 2"/>
          <p:cNvSpPr>
            <a:spLocks noGrp="1"/>
          </p:cNvSpPr>
          <p:nvPr>
            <p:ph type="title"/>
          </p:nvPr>
        </p:nvSpPr>
        <p:spPr>
          <a:xfrm>
            <a:off x="0" y="1003954"/>
            <a:ext cx="8779950" cy="514157"/>
          </a:xfrm>
        </p:spPr>
        <p:txBody>
          <a:bodyPr/>
          <a:lstStyle/>
          <a:p>
            <a:r>
              <a:rPr lang="de-DE" sz="2400" dirty="0" smtClean="0"/>
              <a:t>Gemeinsamer Ordensdatenschutzbeauftragter der DOK</a:t>
            </a:r>
            <a:endParaRPr lang="de-DE" sz="2400" dirty="0"/>
          </a:p>
        </p:txBody>
      </p:sp>
      <p:sp>
        <p:nvSpPr>
          <p:cNvPr id="5" name="Fußzeilenplatzhalter 4"/>
          <p:cNvSpPr>
            <a:spLocks noGrp="1"/>
          </p:cNvSpPr>
          <p:nvPr>
            <p:ph type="ftr" sz="quarter" idx="14"/>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98290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40080" y="1980000"/>
            <a:ext cx="9336024" cy="4796544"/>
          </a:xfrm>
        </p:spPr>
        <p:txBody>
          <a:bodyPr>
            <a:normAutofit fontScale="92500" lnSpcReduction="10000"/>
          </a:bodyPr>
          <a:lstStyle/>
          <a:p>
            <a:pPr marL="342900" indent="-342900">
              <a:buFont typeface="Wingdings" panose="05000000000000000000" pitchFamily="2" charset="2"/>
              <a:buChar char="Ø"/>
            </a:pPr>
            <a:r>
              <a:rPr lang="de-DE" sz="2000" dirty="0" smtClean="0"/>
              <a:t>Die kirchlichen Datenschutzaufsichten sind unabhängig, § 43 KDG.</a:t>
            </a:r>
          </a:p>
          <a:p>
            <a:pPr marL="342900" indent="-342900">
              <a:buFont typeface="Wingdings" panose="05000000000000000000" pitchFamily="2" charset="2"/>
              <a:buChar char="Ø"/>
            </a:pPr>
            <a:r>
              <a:rPr lang="de-DE" sz="2000" dirty="0" smtClean="0"/>
              <a:t>Die Aufgaben und Befugnisse sind in den §§ 42 ff KDG geregelt.</a:t>
            </a:r>
          </a:p>
          <a:p>
            <a:pPr marL="342900" indent="-342900">
              <a:buFont typeface="Wingdings" panose="05000000000000000000" pitchFamily="2" charset="2"/>
              <a:buChar char="Ø"/>
            </a:pPr>
            <a:r>
              <a:rPr lang="de-DE" sz="2000" dirty="0" smtClean="0"/>
              <a:t>Schwerpunkt ist die Überwachung der Einhaltung der Vorschriften des KDG sowie weiterer datenschutzrechtlicher Vorschriften, § 44 KDG.</a:t>
            </a:r>
          </a:p>
          <a:p>
            <a:pPr marL="342900" indent="-342900">
              <a:buFont typeface="Wingdings" panose="05000000000000000000" pitchFamily="2" charset="2"/>
              <a:buChar char="Ø"/>
            </a:pPr>
            <a:r>
              <a:rPr lang="de-DE" sz="2000" dirty="0" smtClean="0"/>
              <a:t>Jeder (Betroffene, kirchliche Einrichtungen, einzelne Beschäftigte, die Mitarbeitervertretung) kann sich mit Anliegen an die kirchlichen Datenschutzaufsichten wenden</a:t>
            </a:r>
            <a:r>
              <a:rPr lang="de-DE" sz="2000" dirty="0"/>
              <a:t>. </a:t>
            </a:r>
            <a:endParaRPr lang="de-DE" sz="2000" dirty="0" smtClean="0"/>
          </a:p>
          <a:p>
            <a:r>
              <a:rPr lang="de-DE" sz="2000" dirty="0" smtClean="0"/>
              <a:t>     (Benachteiligungsverbot § 48 Abs. 3 KDG)</a:t>
            </a:r>
            <a:endParaRPr lang="de-DE" sz="2000" dirty="0"/>
          </a:p>
          <a:p>
            <a:pPr marL="342900" indent="-342900">
              <a:buFont typeface="Wingdings" panose="05000000000000000000" pitchFamily="2" charset="2"/>
              <a:buChar char="Ø"/>
            </a:pPr>
            <a:r>
              <a:rPr lang="de-DE" sz="2000" dirty="0" smtClean="0"/>
              <a:t>Das kirchlichen Datenschutzaufsichten können Prüfungen kirchlicher Einrichtung bezüglich der Einhaltung des Datenschutzes vornehmen</a:t>
            </a:r>
          </a:p>
          <a:p>
            <a:r>
              <a:rPr lang="de-DE" sz="2000" dirty="0"/>
              <a:t> </a:t>
            </a:r>
            <a:r>
              <a:rPr lang="de-DE" sz="2000" dirty="0" smtClean="0"/>
              <a:t>    - durch ausschließlich rein schriftliche Sachverhaltsermittlung und -bewertung</a:t>
            </a:r>
          </a:p>
          <a:p>
            <a:r>
              <a:rPr lang="de-DE" sz="2000" dirty="0"/>
              <a:t> </a:t>
            </a:r>
            <a:r>
              <a:rPr lang="de-DE" sz="2000" dirty="0" smtClean="0"/>
              <a:t>    - durch Sachverhaltserhebung vor Ort in der Einrichtung</a:t>
            </a:r>
          </a:p>
          <a:p>
            <a:r>
              <a:rPr lang="de-DE" sz="2000" dirty="0"/>
              <a:t> </a:t>
            </a:r>
            <a:r>
              <a:rPr lang="de-DE" sz="2000" dirty="0" smtClean="0"/>
              <a:t>    - durch anlassbezogene/anlasslose Prüfungen</a:t>
            </a:r>
            <a:endParaRPr lang="de-DE" sz="2000" dirty="0"/>
          </a:p>
        </p:txBody>
      </p:sp>
      <p:sp>
        <p:nvSpPr>
          <p:cNvPr id="3" name="Titel 2"/>
          <p:cNvSpPr>
            <a:spLocks noGrp="1"/>
          </p:cNvSpPr>
          <p:nvPr>
            <p:ph type="title"/>
          </p:nvPr>
        </p:nvSpPr>
        <p:spPr>
          <a:xfrm>
            <a:off x="0" y="994569"/>
            <a:ext cx="6296898" cy="514157"/>
          </a:xfrm>
        </p:spPr>
        <p:txBody>
          <a:bodyPr/>
          <a:lstStyle/>
          <a:p>
            <a:r>
              <a:rPr lang="de-DE" sz="2400" dirty="0" smtClean="0"/>
              <a:t>Die kirchlichen Datenschutzaufsichten</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48578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56637" y="1980000"/>
            <a:ext cx="8889590" cy="4796544"/>
          </a:xfrm>
        </p:spPr>
        <p:txBody>
          <a:bodyPr>
            <a:normAutofit fontScale="92500"/>
          </a:bodyPr>
          <a:lstStyle/>
          <a:p>
            <a:r>
              <a:rPr lang="de-DE" sz="2000" dirty="0" smtClean="0">
                <a:solidFill>
                  <a:srgbClr val="BB2640"/>
                </a:solidFill>
              </a:rPr>
              <a:t>//</a:t>
            </a:r>
            <a:r>
              <a:rPr lang="de-DE" sz="2000" dirty="0" smtClean="0"/>
              <a:t> grundsätzliche Beibehaltung des Geltungs- und Anwendungsbereichs</a:t>
            </a:r>
          </a:p>
          <a:p>
            <a:r>
              <a:rPr lang="de-DE" sz="2000" dirty="0" smtClean="0">
                <a:solidFill>
                  <a:srgbClr val="BB2640"/>
                </a:solidFill>
              </a:rPr>
              <a:t>//</a:t>
            </a:r>
            <a:r>
              <a:rPr lang="de-DE" sz="2000" dirty="0" smtClean="0"/>
              <a:t> stärkere Orientierung an der DSGVO</a:t>
            </a:r>
          </a:p>
          <a:p>
            <a:r>
              <a:rPr lang="de-DE" sz="2000" dirty="0" smtClean="0">
                <a:solidFill>
                  <a:srgbClr val="BB2640"/>
                </a:solidFill>
              </a:rPr>
              <a:t>//</a:t>
            </a:r>
            <a:r>
              <a:rPr lang="de-DE" sz="2000" dirty="0" smtClean="0"/>
              <a:t> entsprechende Anpassung an die Begriffe (§ 4 KDG)</a:t>
            </a:r>
          </a:p>
          <a:p>
            <a:r>
              <a:rPr lang="de-DE" sz="2000" dirty="0" smtClean="0">
                <a:solidFill>
                  <a:srgbClr val="BB2640"/>
                </a:solidFill>
              </a:rPr>
              <a:t>//</a:t>
            </a:r>
            <a:r>
              <a:rPr lang="de-DE" sz="2000" dirty="0" smtClean="0"/>
              <a:t> Offenlegung gegenüber kirchlichen, öffentlichen und nichtöffentlichen Stellen </a:t>
            </a:r>
          </a:p>
          <a:p>
            <a:r>
              <a:rPr lang="de-DE" sz="2000" dirty="0"/>
              <a:t> </a:t>
            </a:r>
            <a:r>
              <a:rPr lang="de-DE" sz="2000" dirty="0" smtClean="0"/>
              <a:t>  (§§ 9 ff KDG)</a:t>
            </a:r>
          </a:p>
          <a:p>
            <a:r>
              <a:rPr lang="de-DE" sz="2000" dirty="0" smtClean="0">
                <a:solidFill>
                  <a:srgbClr val="BB2640"/>
                </a:solidFill>
              </a:rPr>
              <a:t>//</a:t>
            </a:r>
            <a:r>
              <a:rPr lang="de-DE" sz="2000" dirty="0" smtClean="0"/>
              <a:t> stärkere Betonung der Verantwortung des Verantwortlichen/der verantwortlichen</a:t>
            </a:r>
          </a:p>
          <a:p>
            <a:r>
              <a:rPr lang="de-DE" sz="2000" dirty="0"/>
              <a:t> </a:t>
            </a:r>
            <a:r>
              <a:rPr lang="de-DE" sz="2000" dirty="0" smtClean="0"/>
              <a:t>  </a:t>
            </a:r>
            <a:r>
              <a:rPr lang="de-DE" sz="2000" smtClean="0"/>
              <a:t>Stelle oder </a:t>
            </a:r>
            <a:r>
              <a:rPr lang="de-DE" sz="2000" dirty="0" smtClean="0"/>
              <a:t>des Auftragsverarbeiters</a:t>
            </a:r>
          </a:p>
          <a:p>
            <a:r>
              <a:rPr lang="de-DE" sz="2000" dirty="0" smtClean="0">
                <a:solidFill>
                  <a:srgbClr val="BB2640"/>
                </a:solidFill>
              </a:rPr>
              <a:t>//</a:t>
            </a:r>
            <a:r>
              <a:rPr lang="de-DE" sz="2000" dirty="0" smtClean="0"/>
              <a:t> weitergehende Transparenz und Informationspflichten (§§ 14 ff KDG)</a:t>
            </a:r>
          </a:p>
          <a:p>
            <a:r>
              <a:rPr lang="de-DE" sz="2000" dirty="0" smtClean="0">
                <a:solidFill>
                  <a:srgbClr val="BB2640"/>
                </a:solidFill>
              </a:rPr>
              <a:t>//</a:t>
            </a:r>
            <a:r>
              <a:rPr lang="de-DE" sz="2000" dirty="0" smtClean="0"/>
              <a:t> Rechte betroffener Personen (§§ 17 ff KDG)</a:t>
            </a:r>
          </a:p>
          <a:p>
            <a:r>
              <a:rPr lang="de-DE" sz="2000" dirty="0" smtClean="0">
                <a:solidFill>
                  <a:srgbClr val="BB2640"/>
                </a:solidFill>
              </a:rPr>
              <a:t>//</a:t>
            </a:r>
            <a:r>
              <a:rPr lang="de-DE" sz="2000" dirty="0" smtClean="0"/>
              <a:t> technische und organisatorische Maßnahmen (§§ 26 ff KDG)</a:t>
            </a:r>
          </a:p>
          <a:p>
            <a:r>
              <a:rPr lang="de-DE" sz="2000" dirty="0" smtClean="0">
                <a:solidFill>
                  <a:srgbClr val="BB2640"/>
                </a:solidFill>
              </a:rPr>
              <a:t>//</a:t>
            </a:r>
            <a:r>
              <a:rPr lang="de-DE" sz="2000" dirty="0" smtClean="0"/>
              <a:t> Verarbeitung personenbezogener Daten im Auftrag (§ 29 KDG)</a:t>
            </a:r>
            <a:endParaRPr lang="de-DE" sz="2000" dirty="0"/>
          </a:p>
        </p:txBody>
      </p:sp>
      <p:sp>
        <p:nvSpPr>
          <p:cNvPr id="3" name="Titel 2"/>
          <p:cNvSpPr>
            <a:spLocks noGrp="1"/>
          </p:cNvSpPr>
          <p:nvPr>
            <p:ph type="title"/>
          </p:nvPr>
        </p:nvSpPr>
        <p:spPr>
          <a:xfrm>
            <a:off x="0" y="994569"/>
            <a:ext cx="2792734" cy="514157"/>
          </a:xfrm>
        </p:spPr>
        <p:txBody>
          <a:bodyPr/>
          <a:lstStyle/>
          <a:p>
            <a:r>
              <a:rPr lang="de-DE" sz="2400" dirty="0" smtClean="0"/>
              <a:t>Das neue KDG</a:t>
            </a:r>
            <a:endParaRPr lang="de-DE" sz="2400" dirty="0"/>
          </a:p>
        </p:txBody>
      </p:sp>
      <p:sp>
        <p:nvSpPr>
          <p:cNvPr id="4" name="Fußzeilenplatzhalter 3"/>
          <p:cNvSpPr>
            <a:spLocks noGrp="1"/>
          </p:cNvSpPr>
          <p:nvPr>
            <p:ph type="ftr" sz="quarter" idx="10"/>
          </p:nvPr>
        </p:nvSpPr>
        <p:spPr/>
        <p:txBody>
          <a:bodyPr/>
          <a:lstStyle/>
          <a:p>
            <a:r>
              <a:rPr lang="en-US" smtClean="0"/>
              <a:t>Für eine klare Linie.</a:t>
            </a:r>
            <a:endParaRPr lang="en-US" dirty="0" smtClean="0"/>
          </a:p>
        </p:txBody>
      </p:sp>
    </p:spTree>
    <p:extLst>
      <p:ext uri="{BB962C8B-B14F-4D97-AF65-F5344CB8AC3E}">
        <p14:creationId xmlns:p14="http://schemas.microsoft.com/office/powerpoint/2010/main" val="302632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padersprinter">
      <a:dk1>
        <a:srgbClr val="134094"/>
      </a:dk1>
      <a:lt1>
        <a:srgbClr val="FFFFFF"/>
      </a:lt1>
      <a:dk2>
        <a:srgbClr val="17406D"/>
      </a:dk2>
      <a:lt2>
        <a:srgbClr val="DBEFF9"/>
      </a:lt2>
      <a:accent1>
        <a:srgbClr val="FFCC00"/>
      </a:accent1>
      <a:accent2>
        <a:srgbClr val="134093"/>
      </a:accent2>
      <a:accent3>
        <a:srgbClr val="AA7941"/>
      </a:accent3>
      <a:accent4>
        <a:srgbClr val="A9A9A9"/>
      </a:accent4>
      <a:accent5>
        <a:srgbClr val="7CCA62"/>
      </a:accent5>
      <a:accent6>
        <a:srgbClr val="A5C249"/>
      </a:accent6>
      <a:hlink>
        <a:srgbClr val="F49100"/>
      </a:hlink>
      <a:folHlink>
        <a:srgbClr val="85DFD0"/>
      </a:folHlink>
    </a:clrScheme>
    <a:fontScheme name="Office-Desig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1989</Words>
  <Application>Microsoft Office PowerPoint</Application>
  <PresentationFormat>Benutzerdefiniert</PresentationFormat>
  <Paragraphs>228</Paragraphs>
  <Slides>26</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Officina Sans ITC Pro Book</vt:lpstr>
      <vt:lpstr>Rajdhani</vt:lpstr>
      <vt:lpstr>Rajdhani Semibold</vt:lpstr>
      <vt:lpstr>Wingdings</vt:lpstr>
      <vt:lpstr>Office-Design</vt:lpstr>
      <vt:lpstr> Das neue Datenschutzrecht LAG Kath. OKJA NRW </vt:lpstr>
      <vt:lpstr>Grundlagen des neuen Datenschutzrechts</vt:lpstr>
      <vt:lpstr>Die Europäische Datenschutzgrundverordnung DSGVO</vt:lpstr>
      <vt:lpstr>Die Europäische Datenschutzgrundverordnung DSGVO</vt:lpstr>
      <vt:lpstr>Datenschutzaufsicht der Katholischen Kirche</vt:lpstr>
      <vt:lpstr>Datenschutzaufsicht der Katholischen Kirche</vt:lpstr>
      <vt:lpstr>Gemeinsamer Ordensdatenschutzbeauftragter der DOK</vt:lpstr>
      <vt:lpstr>Die kirchlichen Datenschutzaufsichten</vt:lpstr>
      <vt:lpstr>Das neue KDG</vt:lpstr>
      <vt:lpstr>Das neue KDG</vt:lpstr>
      <vt:lpstr>Das neue KDG</vt:lpstr>
      <vt:lpstr>// Betriebliche Datenschutzbeauftragte</vt:lpstr>
      <vt:lpstr>// Betriebliche Datenschutzbeauftragte</vt:lpstr>
      <vt:lpstr>// Informationspflichten (§§ 14 ff KDG) </vt:lpstr>
      <vt:lpstr>// Informationspflichten (§§ 14 ff KDG)</vt:lpstr>
      <vt:lpstr>// technische und organisatorische Maßnahmen (§§ 26 ff KDG)    </vt:lpstr>
      <vt:lpstr>// Verzeichnis von Verarbeitungstätigkeiten (§ 31 KDG)</vt:lpstr>
      <vt:lpstr>// Meldung an die Datenschutzaufsicht (§ 33 KDG) </vt:lpstr>
      <vt:lpstr>// Datenschutz-Folgenabschätzung (§ 35 KDG)</vt:lpstr>
      <vt:lpstr>// Hilfestellungen</vt:lpstr>
      <vt:lpstr>// Überprüfen</vt:lpstr>
      <vt:lpstr>// Anfertigen und Verwenden von Fotos</vt:lpstr>
      <vt:lpstr>// social media</vt:lpstr>
      <vt:lpstr>// Geldbußen § 51 KDG </vt:lpstr>
      <vt:lpstr>// Die kirchliche Datenschutzgerichtsordnung (KDSGO)     der Katholischen Kirche</vt:lpstr>
      <vt:lpstr>Vielen Dank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Lakirdakis-Stefanou</dc:creator>
  <cp:lastModifiedBy>Matthias.Luetkebohle</cp:lastModifiedBy>
  <cp:revision>340</cp:revision>
  <cp:lastPrinted>2019-01-28T13:58:34Z</cp:lastPrinted>
  <dcterms:created xsi:type="dcterms:W3CDTF">2017-02-18T17:52:14Z</dcterms:created>
  <dcterms:modified xsi:type="dcterms:W3CDTF">2020-07-08T13:58:18Z</dcterms:modified>
</cp:coreProperties>
</file>