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B"/>
          </a:solidFill>
        </a:fill>
      </a:tcStyle>
    </a:wholeTbl>
    <a:band2H>
      <a:tcTxStyle/>
      <a:tcStyle>
        <a:tcBdr/>
        <a:fill>
          <a:solidFill>
            <a:srgbClr val="F1E6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4E6"/>
          </a:solidFill>
        </a:fill>
      </a:tcStyle>
    </a:wholeTbl>
    <a:band2H>
      <a:tcTxStyle/>
      <a:tcStyle>
        <a:tcBdr/>
        <a:fill>
          <a:solidFill>
            <a:srgbClr val="E7EB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5"/>
        </a:fontRef>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1"/>
          </a:solidFill>
        </a:fill>
      </a:tcStyle>
    </a:wholeTbl>
    <a:band2H>
      <a:tcTxStyle/>
      <a:tcStyle>
        <a:tcBdr/>
        <a:fill>
          <a:solidFill>
            <a:srgbClr val="EAEA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1" name="Shape 431"/>
          <p:cNvSpPr>
            <a:spLocks noGrp="1" noRot="1" noChangeAspect="1"/>
          </p:cNvSpPr>
          <p:nvPr>
            <p:ph type="sldImg"/>
          </p:nvPr>
        </p:nvSpPr>
        <p:spPr>
          <a:xfrm>
            <a:off x="1143000" y="685800"/>
            <a:ext cx="4572000" cy="3429000"/>
          </a:xfrm>
          <a:prstGeom prst="rect">
            <a:avLst/>
          </a:prstGeom>
        </p:spPr>
        <p:txBody>
          <a:bodyPr/>
          <a:lstStyle/>
          <a:p>
            <a:endParaRPr/>
          </a:p>
        </p:txBody>
      </p:sp>
      <p:sp>
        <p:nvSpPr>
          <p:cNvPr id="432" name="Shape 43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2091807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v1">
    <p:spTree>
      <p:nvGrpSpPr>
        <p:cNvPr id="1" name=""/>
        <p:cNvGrpSpPr/>
        <p:nvPr/>
      </p:nvGrpSpPr>
      <p:grpSpPr>
        <a:xfrm>
          <a:off x="0" y="0"/>
          <a:ext cx="0" cy="0"/>
          <a:chOff x="0" y="0"/>
          <a:chExt cx="0" cy="0"/>
        </a:xfrm>
      </p:grpSpPr>
      <p:pic>
        <p:nvPicPr>
          <p:cNvPr id="12" name="Grafik 5" descr="Grafik 5"/>
          <p:cNvPicPr>
            <a:picLocks noChangeAspect="1"/>
          </p:cNvPicPr>
          <p:nvPr/>
        </p:nvPicPr>
        <p:blipFill>
          <a:blip r:embed="rId2">
            <a:extLst/>
          </a:blip>
          <a:stretch>
            <a:fillRect/>
          </a:stretch>
        </p:blipFill>
        <p:spPr>
          <a:xfrm>
            <a:off x="10677352" y="219598"/>
            <a:ext cx="1295050" cy="617509"/>
          </a:xfrm>
          <a:prstGeom prst="rect">
            <a:avLst/>
          </a:prstGeom>
          <a:ln w="12700">
            <a:miter lim="400000"/>
          </a:ln>
        </p:spPr>
      </p:pic>
      <p:pic>
        <p:nvPicPr>
          <p:cNvPr id="13" name="Grafik 8" descr="Grafik 8"/>
          <p:cNvPicPr>
            <a:picLocks noChangeAspect="1"/>
          </p:cNvPicPr>
          <p:nvPr/>
        </p:nvPicPr>
        <p:blipFill>
          <a:blip r:embed="rId3">
            <a:extLst/>
          </a:blip>
          <a:stretch>
            <a:fillRect/>
          </a:stretch>
        </p:blipFill>
        <p:spPr>
          <a:xfrm>
            <a:off x="9747542" y="5529679"/>
            <a:ext cx="2087823" cy="995519"/>
          </a:xfrm>
          <a:prstGeom prst="rect">
            <a:avLst/>
          </a:prstGeom>
          <a:ln w="12700">
            <a:miter lim="400000"/>
          </a:ln>
        </p:spPr>
      </p:pic>
      <p:sp>
        <p:nvSpPr>
          <p:cNvPr id="14" name="Bildplatzhalter 10"/>
          <p:cNvSpPr>
            <a:spLocks noGrp="1"/>
          </p:cNvSpPr>
          <p:nvPr>
            <p:ph type="pic" idx="21"/>
          </p:nvPr>
        </p:nvSpPr>
        <p:spPr>
          <a:xfrm>
            <a:off x="-5" y="-2"/>
            <a:ext cx="12209589" cy="4590517"/>
          </a:xfrm>
          <a:prstGeom prst="rect">
            <a:avLst/>
          </a:prstGeom>
        </p:spPr>
        <p:txBody>
          <a:bodyPr lIns="91439" tIns="45719" rIns="91439" bIns="45719">
            <a:noAutofit/>
          </a:bodyPr>
          <a:lstStyle/>
          <a:p>
            <a:endParaRPr/>
          </a:p>
        </p:txBody>
      </p:sp>
      <p:sp>
        <p:nvSpPr>
          <p:cNvPr id="15" name="Textebene 1…"/>
          <p:cNvSpPr txBox="1">
            <a:spLocks noGrp="1"/>
          </p:cNvSpPr>
          <p:nvPr>
            <p:ph type="body" sz="quarter" idx="1" hasCustomPrompt="1"/>
          </p:nvPr>
        </p:nvSpPr>
        <p:spPr>
          <a:xfrm>
            <a:off x="369029" y="4796968"/>
            <a:ext cx="9022024" cy="943432"/>
          </a:xfrm>
          <a:prstGeom prst="rect">
            <a:avLst/>
          </a:prstGeom>
        </p:spPr>
        <p:txBody>
          <a:bodyPr anchor="ctr"/>
          <a:lstStyle>
            <a:lvl1pPr>
              <a:lnSpc>
                <a:spcPts val="2500"/>
              </a:lnSpc>
              <a:defRPr sz="2800">
                <a:solidFill>
                  <a:schemeClr val="accent5"/>
                </a:solidFill>
                <a:latin typeface="Times New Roman"/>
                <a:ea typeface="Times New Roman"/>
                <a:cs typeface="Times New Roman"/>
                <a:sym typeface="Times New Roman"/>
              </a:defRPr>
            </a:lvl1pPr>
            <a:lvl2pPr>
              <a:lnSpc>
                <a:spcPts val="2500"/>
              </a:lnSpc>
              <a:defRPr sz="2800">
                <a:solidFill>
                  <a:schemeClr val="accent5"/>
                </a:solidFill>
                <a:latin typeface="Times New Roman"/>
                <a:ea typeface="Times New Roman"/>
                <a:cs typeface="Times New Roman"/>
                <a:sym typeface="Times New Roman"/>
              </a:defRPr>
            </a:lvl2pPr>
            <a:lvl3pPr>
              <a:lnSpc>
                <a:spcPts val="2500"/>
              </a:lnSpc>
              <a:defRPr sz="2800">
                <a:solidFill>
                  <a:schemeClr val="accent5"/>
                </a:solidFill>
                <a:latin typeface="Times New Roman"/>
                <a:ea typeface="Times New Roman"/>
                <a:cs typeface="Times New Roman"/>
                <a:sym typeface="Times New Roman"/>
              </a:defRPr>
            </a:lvl3pPr>
            <a:lvl4pPr>
              <a:lnSpc>
                <a:spcPts val="2500"/>
              </a:lnSpc>
              <a:defRPr sz="2800">
                <a:solidFill>
                  <a:schemeClr val="accent5"/>
                </a:solidFill>
                <a:latin typeface="Times New Roman"/>
                <a:ea typeface="Times New Roman"/>
                <a:cs typeface="Times New Roman"/>
                <a:sym typeface="Times New Roman"/>
              </a:defRPr>
            </a:lvl4pPr>
            <a:lvl5pPr>
              <a:lnSpc>
                <a:spcPts val="2500"/>
              </a:lnSpc>
              <a:defRPr sz="2800">
                <a:solidFill>
                  <a:schemeClr val="accent5"/>
                </a:solidFill>
                <a:latin typeface="Times New Roman"/>
                <a:ea typeface="Times New Roman"/>
                <a:cs typeface="Times New Roman"/>
                <a:sym typeface="Times New Roman"/>
              </a:defRPr>
            </a:lvl5pPr>
          </a:lstStyle>
          <a:p>
            <a:r>
              <a:t>Titel eingeben</a:t>
            </a:r>
          </a:p>
          <a:p>
            <a:pPr lvl="1"/>
            <a:endParaRPr/>
          </a:p>
          <a:p>
            <a:pPr lvl="2"/>
            <a:endParaRPr/>
          </a:p>
          <a:p>
            <a:pPr lvl="3"/>
            <a:endParaRPr/>
          </a:p>
          <a:p>
            <a:pPr lvl="4"/>
            <a:endParaRPr/>
          </a:p>
        </p:txBody>
      </p:sp>
      <p:sp>
        <p:nvSpPr>
          <p:cNvPr id="16" name="Textplatzhalter 11"/>
          <p:cNvSpPr>
            <a:spLocks noGrp="1"/>
          </p:cNvSpPr>
          <p:nvPr>
            <p:ph type="body" sz="quarter" idx="22" hasCustomPrompt="1"/>
          </p:nvPr>
        </p:nvSpPr>
        <p:spPr>
          <a:xfrm>
            <a:off x="369028" y="5927314"/>
            <a:ext cx="9022026" cy="597883"/>
          </a:xfrm>
          <a:prstGeom prst="rect">
            <a:avLst/>
          </a:prstGeom>
        </p:spPr>
        <p:txBody>
          <a:bodyPr anchor="ctr"/>
          <a:lstStyle>
            <a:lvl1pPr>
              <a:lnSpc>
                <a:spcPct val="100000"/>
              </a:lnSpc>
              <a:defRPr>
                <a:solidFill>
                  <a:schemeClr val="accent5"/>
                </a:solidFill>
              </a:defRPr>
            </a:lvl1pPr>
          </a:lstStyle>
          <a:p>
            <a:r>
              <a:t>Untertitel eingeben</a:t>
            </a:r>
          </a:p>
        </p:txBody>
      </p:sp>
      <p:sp>
        <p:nvSpPr>
          <p:cNvPr id="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ld mit Text">
    <p:spTree>
      <p:nvGrpSpPr>
        <p:cNvPr id="1" name=""/>
        <p:cNvGrpSpPr/>
        <p:nvPr/>
      </p:nvGrpSpPr>
      <p:grpSpPr>
        <a:xfrm>
          <a:off x="0" y="0"/>
          <a:ext cx="0" cy="0"/>
          <a:chOff x="0" y="0"/>
          <a:chExt cx="0" cy="0"/>
        </a:xfrm>
      </p:grpSpPr>
      <p:sp>
        <p:nvSpPr>
          <p:cNvPr id="100" name="Picture Placeholder 1"/>
          <p:cNvSpPr>
            <a:spLocks noGrp="1"/>
          </p:cNvSpPr>
          <p:nvPr>
            <p:ph type="pic" sz="half" idx="21"/>
          </p:nvPr>
        </p:nvSpPr>
        <p:spPr>
          <a:xfrm>
            <a:off x="213836" y="1458912"/>
            <a:ext cx="5774215" cy="4608003"/>
          </a:xfrm>
          <a:prstGeom prst="rect">
            <a:avLst/>
          </a:prstGeom>
        </p:spPr>
        <p:txBody>
          <a:bodyPr lIns="91439" tIns="45719" rIns="91439" bIns="45719">
            <a:noAutofit/>
          </a:bodyPr>
          <a:lstStyle/>
          <a:p>
            <a:endParaRPr/>
          </a:p>
        </p:txBody>
      </p:sp>
      <p:sp>
        <p:nvSpPr>
          <p:cNvPr id="101" name="Textebene 1…"/>
          <p:cNvSpPr txBox="1">
            <a:spLocks noGrp="1"/>
          </p:cNvSpPr>
          <p:nvPr>
            <p:ph type="body" sz="half" idx="1"/>
          </p:nvPr>
        </p:nvSpPr>
        <p:spPr>
          <a:xfrm>
            <a:off x="6181723" y="1458912"/>
            <a:ext cx="5792790" cy="4608003"/>
          </a:xfrm>
          <a:prstGeom prst="rect">
            <a:avLst/>
          </a:prstGeom>
        </p:spPr>
        <p:txBody>
          <a:bodyPr/>
          <a:lstStyle>
            <a:lvl1pPr>
              <a:spcBef>
                <a:spcPts val="1600"/>
              </a:spcBef>
            </a:lvl1pPr>
            <a:lvl2pPr>
              <a:spcBef>
                <a:spcPts val="1600"/>
              </a:spcBef>
            </a:lvl2pPr>
            <a:lvl3pPr>
              <a:spcBef>
                <a:spcPts val="1600"/>
              </a:spcBef>
            </a:lvl3pPr>
            <a:lvl4pPr>
              <a:spcBef>
                <a:spcPts val="1600"/>
              </a:spcBef>
            </a:lvl4pPr>
            <a:lvl5pPr>
              <a:spcBef>
                <a:spcPts val="1600"/>
              </a:spcBef>
            </a:lvl5pPr>
          </a:lstStyle>
          <a:p>
            <a:r>
              <a:t>Textebene 1</a:t>
            </a:r>
          </a:p>
          <a:p>
            <a:pPr lvl="1"/>
            <a:r>
              <a:t>Textebene 2</a:t>
            </a:r>
          </a:p>
          <a:p>
            <a:pPr lvl="2"/>
            <a:r>
              <a:t>Textebene 3</a:t>
            </a:r>
          </a:p>
          <a:p>
            <a:pPr lvl="3"/>
            <a:r>
              <a:t>Textebene 4</a:t>
            </a:r>
          </a:p>
          <a:p>
            <a:pPr lvl="4"/>
            <a:r>
              <a:t>Textebene 5</a:t>
            </a:r>
          </a:p>
        </p:txBody>
      </p:sp>
      <p:sp>
        <p:nvSpPr>
          <p:cNvPr id="102" name="Titeltext"/>
          <p:cNvSpPr txBox="1">
            <a:spLocks noGrp="1"/>
          </p:cNvSpPr>
          <p:nvPr>
            <p:ph type="title"/>
          </p:nvPr>
        </p:nvSpPr>
        <p:spPr>
          <a:prstGeom prst="rect">
            <a:avLst/>
          </a:prstGeom>
        </p:spPr>
        <p:txBody>
          <a:bodyPr/>
          <a:lstStyle/>
          <a:p>
            <a:r>
              <a:t>Titeltext</a:t>
            </a:r>
          </a:p>
        </p:txBody>
      </p:sp>
      <p:sp>
        <p:nvSpPr>
          <p:cNvPr id="10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Inhaltsfolie-Text-Bild-v2">
    <p:spTree>
      <p:nvGrpSpPr>
        <p:cNvPr id="1" name=""/>
        <p:cNvGrpSpPr/>
        <p:nvPr/>
      </p:nvGrpSpPr>
      <p:grpSpPr>
        <a:xfrm>
          <a:off x="0" y="0"/>
          <a:ext cx="0" cy="0"/>
          <a:chOff x="0" y="0"/>
          <a:chExt cx="0" cy="0"/>
        </a:xfrm>
      </p:grpSpPr>
      <p:sp>
        <p:nvSpPr>
          <p:cNvPr id="110" name="Textebene 1…"/>
          <p:cNvSpPr txBox="1">
            <a:spLocks noGrp="1"/>
          </p:cNvSpPr>
          <p:nvPr>
            <p:ph type="body" sz="half" idx="1"/>
          </p:nvPr>
        </p:nvSpPr>
        <p:spPr>
          <a:xfrm>
            <a:off x="213836" y="1458912"/>
            <a:ext cx="5774215" cy="4608003"/>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11" name="Bildplatzhalter 24"/>
          <p:cNvSpPr>
            <a:spLocks noGrp="1"/>
          </p:cNvSpPr>
          <p:nvPr>
            <p:ph type="pic" sz="half" idx="21"/>
          </p:nvPr>
        </p:nvSpPr>
        <p:spPr>
          <a:xfrm>
            <a:off x="6181725" y="1458912"/>
            <a:ext cx="5792788" cy="4608003"/>
          </a:xfrm>
          <a:prstGeom prst="rect">
            <a:avLst/>
          </a:prstGeom>
        </p:spPr>
        <p:txBody>
          <a:bodyPr lIns="91439" tIns="45719" rIns="91439" bIns="45719">
            <a:noAutofit/>
          </a:bodyPr>
          <a:lstStyle/>
          <a:p>
            <a:endParaRPr/>
          </a:p>
        </p:txBody>
      </p:sp>
      <p:pic>
        <p:nvPicPr>
          <p:cNvPr id="112" name="Grafik 10" descr="Grafik 10"/>
          <p:cNvPicPr>
            <a:picLocks noChangeAspect="1"/>
          </p:cNvPicPr>
          <p:nvPr/>
        </p:nvPicPr>
        <p:blipFill>
          <a:blip r:embed="rId2">
            <a:extLst/>
          </a:blip>
          <a:stretch>
            <a:fillRect/>
          </a:stretch>
        </p:blipFill>
        <p:spPr>
          <a:xfrm>
            <a:off x="10677352" y="219598"/>
            <a:ext cx="1295050" cy="617509"/>
          </a:xfrm>
          <a:prstGeom prst="rect">
            <a:avLst/>
          </a:prstGeom>
          <a:ln w="12700">
            <a:miter lim="400000"/>
          </a:ln>
        </p:spPr>
      </p:pic>
      <p:sp>
        <p:nvSpPr>
          <p:cNvPr id="113" name="Titeltext"/>
          <p:cNvSpPr txBox="1">
            <a:spLocks noGrp="1"/>
          </p:cNvSpPr>
          <p:nvPr>
            <p:ph type="title"/>
          </p:nvPr>
        </p:nvSpPr>
        <p:spPr>
          <a:prstGeom prst="rect">
            <a:avLst/>
          </a:prstGeom>
        </p:spPr>
        <p:txBody>
          <a:bodyPr/>
          <a:lstStyle/>
          <a:p>
            <a:r>
              <a:t>Titeltext</a:t>
            </a:r>
          </a:p>
        </p:txBody>
      </p:sp>
      <p:sp>
        <p:nvSpPr>
          <p:cNvPr id="1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Inhaltsvariante-v1">
    <p:spTree>
      <p:nvGrpSpPr>
        <p:cNvPr id="1" name=""/>
        <p:cNvGrpSpPr/>
        <p:nvPr/>
      </p:nvGrpSpPr>
      <p:grpSpPr>
        <a:xfrm>
          <a:off x="0" y="0"/>
          <a:ext cx="0" cy="0"/>
          <a:chOff x="0" y="0"/>
          <a:chExt cx="0" cy="0"/>
        </a:xfrm>
      </p:grpSpPr>
      <p:sp>
        <p:nvSpPr>
          <p:cNvPr id="121" name="Bildplatzhalter 24"/>
          <p:cNvSpPr>
            <a:spLocks noGrp="1"/>
          </p:cNvSpPr>
          <p:nvPr>
            <p:ph type="pic" sz="half" idx="21"/>
          </p:nvPr>
        </p:nvSpPr>
        <p:spPr>
          <a:xfrm>
            <a:off x="6181726" y="1458912"/>
            <a:ext cx="5790675" cy="4608003"/>
          </a:xfrm>
          <a:prstGeom prst="rect">
            <a:avLst/>
          </a:prstGeom>
        </p:spPr>
        <p:txBody>
          <a:bodyPr lIns="91439" tIns="45719" rIns="91439" bIns="45719">
            <a:noAutofit/>
          </a:bodyPr>
          <a:lstStyle/>
          <a:p>
            <a:endParaRPr/>
          </a:p>
        </p:txBody>
      </p:sp>
      <p:sp>
        <p:nvSpPr>
          <p:cNvPr id="122" name="Textebene 1…"/>
          <p:cNvSpPr txBox="1">
            <a:spLocks noGrp="1"/>
          </p:cNvSpPr>
          <p:nvPr>
            <p:ph type="body" sz="quarter" idx="1"/>
          </p:nvPr>
        </p:nvSpPr>
        <p:spPr>
          <a:xfrm>
            <a:off x="6181725" y="4733011"/>
            <a:ext cx="5791200" cy="1334415"/>
          </a:xfrm>
          <a:prstGeom prst="rect">
            <a:avLst/>
          </a:prstGeom>
          <a:solidFill>
            <a:schemeClr val="accent1">
              <a:alpha val="80000"/>
            </a:schemeClr>
          </a:solidFill>
        </p:spPr>
        <p:txBody>
          <a:bodyPr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vl2pPr algn="ctr">
              <a:lnSpc>
                <a:spcPct val="100000"/>
              </a:lnSpc>
              <a:spcBef>
                <a:spcPts val="0"/>
              </a:spcBef>
              <a:defRPr>
                <a:solidFill>
                  <a:srgbClr val="FFFFFF"/>
                </a:solidFill>
                <a:latin typeface="Times New Roman"/>
                <a:ea typeface="Times New Roman"/>
                <a:cs typeface="Times New Roman"/>
                <a:sym typeface="Times New Roman"/>
              </a:defRPr>
            </a:lvl2pPr>
            <a:lvl3pPr algn="ctr">
              <a:lnSpc>
                <a:spcPct val="100000"/>
              </a:lnSpc>
              <a:spcBef>
                <a:spcPts val="0"/>
              </a:spcBef>
              <a:defRPr>
                <a:solidFill>
                  <a:srgbClr val="FFFFFF"/>
                </a:solidFill>
                <a:latin typeface="Times New Roman"/>
                <a:ea typeface="Times New Roman"/>
                <a:cs typeface="Times New Roman"/>
                <a:sym typeface="Times New Roman"/>
              </a:defRPr>
            </a:lvl3pPr>
            <a:lvl4pPr algn="ctr">
              <a:lnSpc>
                <a:spcPct val="100000"/>
              </a:lnSpc>
              <a:spcBef>
                <a:spcPts val="0"/>
              </a:spcBef>
              <a:defRPr>
                <a:solidFill>
                  <a:srgbClr val="FFFFFF"/>
                </a:solidFill>
                <a:latin typeface="Times New Roman"/>
                <a:ea typeface="Times New Roman"/>
                <a:cs typeface="Times New Roman"/>
                <a:sym typeface="Times New Roman"/>
              </a:defRPr>
            </a:lvl4pPr>
            <a:lvl5pPr algn="ctr">
              <a:lnSpc>
                <a:spcPct val="100000"/>
              </a:lnSpc>
              <a:spcBef>
                <a:spcPts val="0"/>
              </a:spcBef>
              <a:defRPr>
                <a:solidFill>
                  <a:srgbClr val="FFFFFF"/>
                </a:solidFill>
                <a:latin typeface="Times New Roman"/>
                <a:ea typeface="Times New Roman"/>
                <a:cs typeface="Times New Roman"/>
                <a:sym typeface="Times New Roman"/>
              </a:defRPr>
            </a:lvl5pPr>
          </a:lstStyle>
          <a:p>
            <a:r>
              <a:t>Textebene 1</a:t>
            </a:r>
          </a:p>
          <a:p>
            <a:pPr lvl="1"/>
            <a:r>
              <a:t>Textebene 2</a:t>
            </a:r>
          </a:p>
          <a:p>
            <a:pPr lvl="2"/>
            <a:r>
              <a:t>Textebene 3</a:t>
            </a:r>
          </a:p>
          <a:p>
            <a:pPr lvl="3"/>
            <a:r>
              <a:t>Textebene 4</a:t>
            </a:r>
          </a:p>
          <a:p>
            <a:pPr lvl="4"/>
            <a:r>
              <a:t>Textebene 5</a:t>
            </a:r>
          </a:p>
        </p:txBody>
      </p:sp>
      <p:pic>
        <p:nvPicPr>
          <p:cNvPr id="123" name="Grafik 14" descr="Grafik 14"/>
          <p:cNvPicPr>
            <a:picLocks noChangeAspect="1"/>
          </p:cNvPicPr>
          <p:nvPr/>
        </p:nvPicPr>
        <p:blipFill>
          <a:blip r:embed="rId2">
            <a:extLst/>
          </a:blip>
          <a:stretch>
            <a:fillRect/>
          </a:stretch>
        </p:blipFill>
        <p:spPr>
          <a:xfrm>
            <a:off x="10677352" y="219598"/>
            <a:ext cx="1295050" cy="617509"/>
          </a:xfrm>
          <a:prstGeom prst="rect">
            <a:avLst/>
          </a:prstGeom>
          <a:ln w="12700">
            <a:miter lim="400000"/>
          </a:ln>
        </p:spPr>
      </p:pic>
      <p:sp>
        <p:nvSpPr>
          <p:cNvPr id="124" name="Titeltext"/>
          <p:cNvSpPr txBox="1">
            <a:spLocks noGrp="1"/>
          </p:cNvSpPr>
          <p:nvPr>
            <p:ph type="title"/>
          </p:nvPr>
        </p:nvSpPr>
        <p:spPr>
          <a:prstGeom prst="rect">
            <a:avLst/>
          </a:prstGeom>
        </p:spPr>
        <p:txBody>
          <a:bodyPr/>
          <a:lstStyle/>
          <a:p>
            <a:r>
              <a:t>Titeltext</a:t>
            </a:r>
          </a:p>
        </p:txBody>
      </p:sp>
      <p:sp>
        <p:nvSpPr>
          <p:cNvPr id="1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elfalt">
    <p:spTree>
      <p:nvGrpSpPr>
        <p:cNvPr id="1" name=""/>
        <p:cNvGrpSpPr/>
        <p:nvPr/>
      </p:nvGrpSpPr>
      <p:grpSpPr>
        <a:xfrm>
          <a:off x="0" y="0"/>
          <a:ext cx="0" cy="0"/>
          <a:chOff x="0" y="0"/>
          <a:chExt cx="0" cy="0"/>
        </a:xfrm>
      </p:grpSpPr>
      <p:sp>
        <p:nvSpPr>
          <p:cNvPr id="132" name="Picture Placeholder 2"/>
          <p:cNvSpPr>
            <a:spLocks noGrp="1"/>
          </p:cNvSpPr>
          <p:nvPr>
            <p:ph type="pic" sz="quarter" idx="21"/>
          </p:nvPr>
        </p:nvSpPr>
        <p:spPr>
          <a:xfrm>
            <a:off x="6419850" y="1458912"/>
            <a:ext cx="1260001" cy="1008001"/>
          </a:xfrm>
          <a:prstGeom prst="rect">
            <a:avLst/>
          </a:prstGeom>
        </p:spPr>
        <p:txBody>
          <a:bodyPr lIns="91439" tIns="45719" rIns="91439" bIns="45719">
            <a:noAutofit/>
          </a:bodyPr>
          <a:lstStyle/>
          <a:p>
            <a:endParaRPr/>
          </a:p>
        </p:txBody>
      </p:sp>
      <p:sp>
        <p:nvSpPr>
          <p:cNvPr id="133" name="Titeltext"/>
          <p:cNvSpPr txBox="1">
            <a:spLocks noGrp="1"/>
          </p:cNvSpPr>
          <p:nvPr>
            <p:ph type="title"/>
          </p:nvPr>
        </p:nvSpPr>
        <p:spPr>
          <a:prstGeom prst="rect">
            <a:avLst/>
          </a:prstGeom>
        </p:spPr>
        <p:txBody>
          <a:bodyPr/>
          <a:lstStyle/>
          <a:p>
            <a:r>
              <a:t>Titeltext</a:t>
            </a:r>
          </a:p>
        </p:txBody>
      </p:sp>
      <p:sp>
        <p:nvSpPr>
          <p:cNvPr id="134" name="Textebene 1…"/>
          <p:cNvSpPr txBox="1">
            <a:spLocks noGrp="1"/>
          </p:cNvSpPr>
          <p:nvPr>
            <p:ph type="body" sz="half" idx="1"/>
          </p:nvPr>
        </p:nvSpPr>
        <p:spPr>
          <a:xfrm>
            <a:off x="201612" y="1458912"/>
            <a:ext cx="5570540" cy="4603954"/>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35" name="Picture Placeholder 2"/>
          <p:cNvSpPr>
            <a:spLocks noGrp="1"/>
          </p:cNvSpPr>
          <p:nvPr>
            <p:ph type="pic" sz="quarter" idx="22"/>
          </p:nvPr>
        </p:nvSpPr>
        <p:spPr>
          <a:xfrm>
            <a:off x="10712398" y="1476852"/>
            <a:ext cx="1260002" cy="1008001"/>
          </a:xfrm>
          <a:prstGeom prst="rect">
            <a:avLst/>
          </a:prstGeom>
        </p:spPr>
        <p:txBody>
          <a:bodyPr lIns="91439" tIns="45719" rIns="91439" bIns="45719">
            <a:noAutofit/>
          </a:bodyPr>
          <a:lstStyle/>
          <a:p>
            <a:endParaRPr/>
          </a:p>
        </p:txBody>
      </p:sp>
      <p:sp>
        <p:nvSpPr>
          <p:cNvPr id="136" name="Picture Placeholder 2"/>
          <p:cNvSpPr>
            <a:spLocks noGrp="1"/>
          </p:cNvSpPr>
          <p:nvPr>
            <p:ph type="pic" sz="quarter" idx="23"/>
          </p:nvPr>
        </p:nvSpPr>
        <p:spPr>
          <a:xfrm>
            <a:off x="9281548" y="1458912"/>
            <a:ext cx="1260002" cy="1008001"/>
          </a:xfrm>
          <a:prstGeom prst="rect">
            <a:avLst/>
          </a:prstGeom>
        </p:spPr>
        <p:txBody>
          <a:bodyPr lIns="91439" tIns="45719" rIns="91439" bIns="45719">
            <a:noAutofit/>
          </a:bodyPr>
          <a:lstStyle/>
          <a:p>
            <a:endParaRPr/>
          </a:p>
        </p:txBody>
      </p:sp>
      <p:sp>
        <p:nvSpPr>
          <p:cNvPr id="137" name="Picture Placeholder 2"/>
          <p:cNvSpPr>
            <a:spLocks noGrp="1"/>
          </p:cNvSpPr>
          <p:nvPr>
            <p:ph type="pic" sz="quarter" idx="24"/>
          </p:nvPr>
        </p:nvSpPr>
        <p:spPr>
          <a:xfrm>
            <a:off x="7850699" y="1458912"/>
            <a:ext cx="1260002" cy="1008001"/>
          </a:xfrm>
          <a:prstGeom prst="rect">
            <a:avLst/>
          </a:prstGeom>
        </p:spPr>
        <p:txBody>
          <a:bodyPr lIns="91439" tIns="45719" rIns="91439" bIns="45719">
            <a:noAutofit/>
          </a:bodyPr>
          <a:lstStyle/>
          <a:p>
            <a:endParaRPr/>
          </a:p>
        </p:txBody>
      </p:sp>
      <p:sp>
        <p:nvSpPr>
          <p:cNvPr id="138" name="Picture Placeholder 2"/>
          <p:cNvSpPr>
            <a:spLocks noGrp="1"/>
          </p:cNvSpPr>
          <p:nvPr>
            <p:ph type="pic" sz="quarter" idx="25"/>
          </p:nvPr>
        </p:nvSpPr>
        <p:spPr>
          <a:xfrm>
            <a:off x="6419850" y="5041227"/>
            <a:ext cx="1260001" cy="1008002"/>
          </a:xfrm>
          <a:prstGeom prst="rect">
            <a:avLst/>
          </a:prstGeom>
        </p:spPr>
        <p:txBody>
          <a:bodyPr lIns="91439" tIns="45719" rIns="91439" bIns="45719">
            <a:noAutofit/>
          </a:bodyPr>
          <a:lstStyle/>
          <a:p>
            <a:endParaRPr/>
          </a:p>
        </p:txBody>
      </p:sp>
      <p:sp>
        <p:nvSpPr>
          <p:cNvPr id="139" name="Picture Placeholder 2"/>
          <p:cNvSpPr>
            <a:spLocks noGrp="1"/>
          </p:cNvSpPr>
          <p:nvPr>
            <p:ph type="pic" sz="quarter" idx="26"/>
          </p:nvPr>
        </p:nvSpPr>
        <p:spPr>
          <a:xfrm>
            <a:off x="10712398" y="5050375"/>
            <a:ext cx="1260002" cy="1008002"/>
          </a:xfrm>
          <a:prstGeom prst="rect">
            <a:avLst/>
          </a:prstGeom>
        </p:spPr>
        <p:txBody>
          <a:bodyPr lIns="91439" tIns="45719" rIns="91439" bIns="45719">
            <a:noAutofit/>
          </a:bodyPr>
          <a:lstStyle/>
          <a:p>
            <a:endParaRPr/>
          </a:p>
        </p:txBody>
      </p:sp>
      <p:sp>
        <p:nvSpPr>
          <p:cNvPr id="140" name="Picture Placeholder 2"/>
          <p:cNvSpPr>
            <a:spLocks noGrp="1"/>
          </p:cNvSpPr>
          <p:nvPr>
            <p:ph type="pic" sz="quarter" idx="27"/>
          </p:nvPr>
        </p:nvSpPr>
        <p:spPr>
          <a:xfrm>
            <a:off x="9281548" y="5041227"/>
            <a:ext cx="1260002" cy="1008002"/>
          </a:xfrm>
          <a:prstGeom prst="rect">
            <a:avLst/>
          </a:prstGeom>
        </p:spPr>
        <p:txBody>
          <a:bodyPr lIns="91439" tIns="45719" rIns="91439" bIns="45719">
            <a:noAutofit/>
          </a:bodyPr>
          <a:lstStyle/>
          <a:p>
            <a:endParaRPr/>
          </a:p>
        </p:txBody>
      </p:sp>
      <p:sp>
        <p:nvSpPr>
          <p:cNvPr id="141" name="Picture Placeholder 2"/>
          <p:cNvSpPr>
            <a:spLocks noGrp="1"/>
          </p:cNvSpPr>
          <p:nvPr>
            <p:ph type="pic" sz="quarter" idx="28"/>
          </p:nvPr>
        </p:nvSpPr>
        <p:spPr>
          <a:xfrm>
            <a:off x="7850699" y="5041227"/>
            <a:ext cx="1260002" cy="1008002"/>
          </a:xfrm>
          <a:prstGeom prst="rect">
            <a:avLst/>
          </a:prstGeom>
        </p:spPr>
        <p:txBody>
          <a:bodyPr lIns="91439" tIns="45719" rIns="91439" bIns="45719">
            <a:noAutofit/>
          </a:bodyPr>
          <a:lstStyle/>
          <a:p>
            <a:endParaRPr/>
          </a:p>
        </p:txBody>
      </p:sp>
      <p:sp>
        <p:nvSpPr>
          <p:cNvPr id="142" name="Picture Placeholder 2"/>
          <p:cNvSpPr>
            <a:spLocks noGrp="1"/>
          </p:cNvSpPr>
          <p:nvPr>
            <p:ph type="pic" sz="quarter" idx="29"/>
          </p:nvPr>
        </p:nvSpPr>
        <p:spPr>
          <a:xfrm>
            <a:off x="6419850" y="2655947"/>
            <a:ext cx="1260001" cy="1008002"/>
          </a:xfrm>
          <a:prstGeom prst="rect">
            <a:avLst/>
          </a:prstGeom>
        </p:spPr>
        <p:txBody>
          <a:bodyPr lIns="91439" tIns="45719" rIns="91439" bIns="45719">
            <a:noAutofit/>
          </a:bodyPr>
          <a:lstStyle/>
          <a:p>
            <a:endParaRPr/>
          </a:p>
        </p:txBody>
      </p:sp>
      <p:sp>
        <p:nvSpPr>
          <p:cNvPr id="143" name="Picture Placeholder 2"/>
          <p:cNvSpPr>
            <a:spLocks noGrp="1"/>
          </p:cNvSpPr>
          <p:nvPr>
            <p:ph type="pic" sz="quarter" idx="30"/>
          </p:nvPr>
        </p:nvSpPr>
        <p:spPr>
          <a:xfrm>
            <a:off x="10712398" y="2665097"/>
            <a:ext cx="1260002" cy="1008001"/>
          </a:xfrm>
          <a:prstGeom prst="rect">
            <a:avLst/>
          </a:prstGeom>
        </p:spPr>
        <p:txBody>
          <a:bodyPr lIns="91439" tIns="45719" rIns="91439" bIns="45719">
            <a:noAutofit/>
          </a:bodyPr>
          <a:lstStyle/>
          <a:p>
            <a:endParaRPr/>
          </a:p>
        </p:txBody>
      </p:sp>
      <p:sp>
        <p:nvSpPr>
          <p:cNvPr id="144" name="Picture Placeholder 2"/>
          <p:cNvSpPr>
            <a:spLocks noGrp="1"/>
          </p:cNvSpPr>
          <p:nvPr>
            <p:ph type="pic" sz="quarter" idx="31"/>
          </p:nvPr>
        </p:nvSpPr>
        <p:spPr>
          <a:xfrm>
            <a:off x="9281548" y="2655947"/>
            <a:ext cx="1260002" cy="1008002"/>
          </a:xfrm>
          <a:prstGeom prst="rect">
            <a:avLst/>
          </a:prstGeom>
        </p:spPr>
        <p:txBody>
          <a:bodyPr lIns="91439" tIns="45719" rIns="91439" bIns="45719">
            <a:noAutofit/>
          </a:bodyPr>
          <a:lstStyle/>
          <a:p>
            <a:endParaRPr/>
          </a:p>
        </p:txBody>
      </p:sp>
      <p:sp>
        <p:nvSpPr>
          <p:cNvPr id="145" name="Picture Placeholder 2"/>
          <p:cNvSpPr>
            <a:spLocks noGrp="1"/>
          </p:cNvSpPr>
          <p:nvPr>
            <p:ph type="pic" sz="quarter" idx="32"/>
          </p:nvPr>
        </p:nvSpPr>
        <p:spPr>
          <a:xfrm>
            <a:off x="7850699" y="2655947"/>
            <a:ext cx="1260002" cy="1008002"/>
          </a:xfrm>
          <a:prstGeom prst="rect">
            <a:avLst/>
          </a:prstGeom>
        </p:spPr>
        <p:txBody>
          <a:bodyPr lIns="91439" tIns="45719" rIns="91439" bIns="45719">
            <a:noAutofit/>
          </a:bodyPr>
          <a:lstStyle/>
          <a:p>
            <a:endParaRPr/>
          </a:p>
        </p:txBody>
      </p:sp>
      <p:sp>
        <p:nvSpPr>
          <p:cNvPr id="146" name="Picture Placeholder 2"/>
          <p:cNvSpPr>
            <a:spLocks noGrp="1"/>
          </p:cNvSpPr>
          <p:nvPr>
            <p:ph type="pic" sz="quarter" idx="33"/>
          </p:nvPr>
        </p:nvSpPr>
        <p:spPr>
          <a:xfrm>
            <a:off x="6419850" y="3844192"/>
            <a:ext cx="1260001" cy="1008002"/>
          </a:xfrm>
          <a:prstGeom prst="rect">
            <a:avLst/>
          </a:prstGeom>
        </p:spPr>
        <p:txBody>
          <a:bodyPr lIns="91439" tIns="45719" rIns="91439" bIns="45719">
            <a:noAutofit/>
          </a:bodyPr>
          <a:lstStyle/>
          <a:p>
            <a:endParaRPr/>
          </a:p>
        </p:txBody>
      </p:sp>
      <p:sp>
        <p:nvSpPr>
          <p:cNvPr id="147" name="Picture Placeholder 2"/>
          <p:cNvSpPr>
            <a:spLocks noGrp="1"/>
          </p:cNvSpPr>
          <p:nvPr>
            <p:ph type="pic" sz="quarter" idx="34"/>
          </p:nvPr>
        </p:nvSpPr>
        <p:spPr>
          <a:xfrm>
            <a:off x="10712398" y="3853341"/>
            <a:ext cx="1260002" cy="1008002"/>
          </a:xfrm>
          <a:prstGeom prst="rect">
            <a:avLst/>
          </a:prstGeom>
        </p:spPr>
        <p:txBody>
          <a:bodyPr lIns="91439" tIns="45719" rIns="91439" bIns="45719">
            <a:noAutofit/>
          </a:bodyPr>
          <a:lstStyle/>
          <a:p>
            <a:endParaRPr/>
          </a:p>
        </p:txBody>
      </p:sp>
      <p:sp>
        <p:nvSpPr>
          <p:cNvPr id="148" name="Picture Placeholder 2"/>
          <p:cNvSpPr>
            <a:spLocks noGrp="1"/>
          </p:cNvSpPr>
          <p:nvPr>
            <p:ph type="pic" sz="quarter" idx="35"/>
          </p:nvPr>
        </p:nvSpPr>
        <p:spPr>
          <a:xfrm>
            <a:off x="9281548" y="3844192"/>
            <a:ext cx="1260002" cy="1008002"/>
          </a:xfrm>
          <a:prstGeom prst="rect">
            <a:avLst/>
          </a:prstGeom>
        </p:spPr>
        <p:txBody>
          <a:bodyPr lIns="91439" tIns="45719" rIns="91439" bIns="45719">
            <a:noAutofit/>
          </a:bodyPr>
          <a:lstStyle/>
          <a:p>
            <a:endParaRPr/>
          </a:p>
        </p:txBody>
      </p:sp>
      <p:sp>
        <p:nvSpPr>
          <p:cNvPr id="149" name="Picture Placeholder 2"/>
          <p:cNvSpPr>
            <a:spLocks noGrp="1"/>
          </p:cNvSpPr>
          <p:nvPr>
            <p:ph type="pic" sz="quarter" idx="36"/>
          </p:nvPr>
        </p:nvSpPr>
        <p:spPr>
          <a:xfrm>
            <a:off x="7850699" y="3844192"/>
            <a:ext cx="1260002" cy="1008002"/>
          </a:xfrm>
          <a:prstGeom prst="rect">
            <a:avLst/>
          </a:prstGeom>
        </p:spPr>
        <p:txBody>
          <a:bodyPr lIns="91439" tIns="45719" rIns="91439" bIns="45719">
            <a:noAutofit/>
          </a:bodyPr>
          <a:lstStyle/>
          <a:p>
            <a:endParaRPr/>
          </a:p>
        </p:txBody>
      </p:sp>
      <p:sp>
        <p:nvSpPr>
          <p:cNvPr id="15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 Bilder">
    <p:spTree>
      <p:nvGrpSpPr>
        <p:cNvPr id="1" name=""/>
        <p:cNvGrpSpPr/>
        <p:nvPr/>
      </p:nvGrpSpPr>
      <p:grpSpPr>
        <a:xfrm>
          <a:off x="0" y="0"/>
          <a:ext cx="0" cy="0"/>
          <a:chOff x="0" y="0"/>
          <a:chExt cx="0" cy="0"/>
        </a:xfrm>
      </p:grpSpPr>
      <p:sp>
        <p:nvSpPr>
          <p:cNvPr id="157" name="Picture Placeholder 1"/>
          <p:cNvSpPr>
            <a:spLocks noGrp="1"/>
          </p:cNvSpPr>
          <p:nvPr>
            <p:ph type="pic" sz="half" idx="21"/>
          </p:nvPr>
        </p:nvSpPr>
        <p:spPr>
          <a:xfrm>
            <a:off x="201612" y="1458912"/>
            <a:ext cx="5570538" cy="4608511"/>
          </a:xfrm>
          <a:prstGeom prst="rect">
            <a:avLst/>
          </a:prstGeom>
        </p:spPr>
        <p:txBody>
          <a:bodyPr lIns="91439" tIns="45719" rIns="91439" bIns="45719">
            <a:noAutofit/>
          </a:bodyPr>
          <a:lstStyle/>
          <a:p>
            <a:endParaRPr/>
          </a:p>
        </p:txBody>
      </p:sp>
      <p:sp>
        <p:nvSpPr>
          <p:cNvPr id="158" name="Picture Placeholder 1"/>
          <p:cNvSpPr>
            <a:spLocks noGrp="1"/>
          </p:cNvSpPr>
          <p:nvPr>
            <p:ph type="pic" sz="half" idx="22"/>
          </p:nvPr>
        </p:nvSpPr>
        <p:spPr>
          <a:xfrm>
            <a:off x="6419850" y="1458912"/>
            <a:ext cx="5552550" cy="4608513"/>
          </a:xfrm>
          <a:prstGeom prst="rect">
            <a:avLst/>
          </a:prstGeom>
        </p:spPr>
        <p:txBody>
          <a:bodyPr lIns="91439" tIns="45719" rIns="91439" bIns="45719">
            <a:noAutofit/>
          </a:bodyPr>
          <a:lstStyle/>
          <a:p>
            <a:endParaRPr/>
          </a:p>
        </p:txBody>
      </p:sp>
      <p:sp>
        <p:nvSpPr>
          <p:cNvPr id="159" name="Textebene 1…"/>
          <p:cNvSpPr txBox="1">
            <a:spLocks noGrp="1"/>
          </p:cNvSpPr>
          <p:nvPr>
            <p:ph type="body" sz="quarter" idx="1" hasCustomPrompt="1"/>
          </p:nvPr>
        </p:nvSpPr>
        <p:spPr>
          <a:xfrm>
            <a:off x="6419850" y="4627421"/>
            <a:ext cx="5554663" cy="1440002"/>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vl2pPr algn="ctr">
              <a:lnSpc>
                <a:spcPct val="100000"/>
              </a:lnSpc>
              <a:spcBef>
                <a:spcPts val="0"/>
              </a:spcBef>
              <a:defRPr>
                <a:solidFill>
                  <a:srgbClr val="FFFFFF"/>
                </a:solidFill>
                <a:latin typeface="Times New Roman"/>
                <a:ea typeface="Times New Roman"/>
                <a:cs typeface="Times New Roman"/>
                <a:sym typeface="Times New Roman"/>
              </a:defRPr>
            </a:lvl2pPr>
            <a:lvl3pPr algn="ctr">
              <a:lnSpc>
                <a:spcPct val="100000"/>
              </a:lnSpc>
              <a:spcBef>
                <a:spcPts val="0"/>
              </a:spcBef>
              <a:defRPr>
                <a:solidFill>
                  <a:srgbClr val="FFFFFF"/>
                </a:solidFill>
                <a:latin typeface="Times New Roman"/>
                <a:ea typeface="Times New Roman"/>
                <a:cs typeface="Times New Roman"/>
                <a:sym typeface="Times New Roman"/>
              </a:defRPr>
            </a:lvl3pPr>
            <a:lvl4pPr algn="ctr">
              <a:lnSpc>
                <a:spcPct val="100000"/>
              </a:lnSpc>
              <a:spcBef>
                <a:spcPts val="0"/>
              </a:spcBef>
              <a:defRPr>
                <a:solidFill>
                  <a:srgbClr val="FFFFFF"/>
                </a:solidFill>
                <a:latin typeface="Times New Roman"/>
                <a:ea typeface="Times New Roman"/>
                <a:cs typeface="Times New Roman"/>
                <a:sym typeface="Times New Roman"/>
              </a:defRPr>
            </a:lvl4pPr>
            <a:lvl5pPr algn="ctr">
              <a:lnSpc>
                <a:spcPct val="100000"/>
              </a:lnSpc>
              <a:spcBef>
                <a:spcPts val="0"/>
              </a:spcBef>
              <a:defRPr>
                <a:solidFill>
                  <a:srgbClr val="FFFFFF"/>
                </a:solidFill>
                <a:latin typeface="Times New Roman"/>
                <a:ea typeface="Times New Roman"/>
                <a:cs typeface="Times New Roman"/>
                <a:sym typeface="Times New Roman"/>
              </a:defRPr>
            </a:lvl5pPr>
          </a:lstStyle>
          <a:p>
            <a:r>
              <a:t>Bildtext</a:t>
            </a:r>
          </a:p>
          <a:p>
            <a:pPr lvl="1"/>
            <a:endParaRPr/>
          </a:p>
          <a:p>
            <a:pPr lvl="2"/>
            <a:endParaRPr/>
          </a:p>
          <a:p>
            <a:pPr lvl="3"/>
            <a:endParaRPr/>
          </a:p>
          <a:p>
            <a:pPr lvl="4"/>
            <a:endParaRPr/>
          </a:p>
        </p:txBody>
      </p:sp>
      <p:sp>
        <p:nvSpPr>
          <p:cNvPr id="160" name="Textplatzhalter 2"/>
          <p:cNvSpPr>
            <a:spLocks noGrp="1"/>
          </p:cNvSpPr>
          <p:nvPr>
            <p:ph type="body" sz="quarter" idx="23" hasCustomPrompt="1"/>
          </p:nvPr>
        </p:nvSpPr>
        <p:spPr>
          <a:xfrm>
            <a:off x="201611" y="4627421"/>
            <a:ext cx="5570542" cy="1440002"/>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Bildtext</a:t>
            </a:r>
          </a:p>
        </p:txBody>
      </p:sp>
      <p:sp>
        <p:nvSpPr>
          <p:cNvPr id="161" name="Titeltext"/>
          <p:cNvSpPr txBox="1">
            <a:spLocks noGrp="1"/>
          </p:cNvSpPr>
          <p:nvPr>
            <p:ph type="title"/>
          </p:nvPr>
        </p:nvSpPr>
        <p:spPr>
          <a:prstGeom prst="rect">
            <a:avLst/>
          </a:prstGeom>
        </p:spPr>
        <p:txBody>
          <a:bodyPr/>
          <a:lstStyle/>
          <a:p>
            <a:r>
              <a:t>Titeltext</a:t>
            </a:r>
          </a:p>
        </p:txBody>
      </p:sp>
      <p:sp>
        <p:nvSpPr>
          <p:cNvPr id="1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2 Bilder grau">
    <p:spTree>
      <p:nvGrpSpPr>
        <p:cNvPr id="1" name=""/>
        <p:cNvGrpSpPr/>
        <p:nvPr/>
      </p:nvGrpSpPr>
      <p:grpSpPr>
        <a:xfrm>
          <a:off x="0" y="0"/>
          <a:ext cx="0" cy="0"/>
          <a:chOff x="0" y="0"/>
          <a:chExt cx="0" cy="0"/>
        </a:xfrm>
      </p:grpSpPr>
      <p:sp>
        <p:nvSpPr>
          <p:cNvPr id="169" name="Picture Placeholder 1"/>
          <p:cNvSpPr>
            <a:spLocks noGrp="1"/>
          </p:cNvSpPr>
          <p:nvPr>
            <p:ph type="pic" sz="half" idx="21"/>
          </p:nvPr>
        </p:nvSpPr>
        <p:spPr>
          <a:xfrm>
            <a:off x="201612" y="1458912"/>
            <a:ext cx="5570538" cy="4608511"/>
          </a:xfrm>
          <a:prstGeom prst="rect">
            <a:avLst/>
          </a:prstGeom>
        </p:spPr>
        <p:txBody>
          <a:bodyPr lIns="91439" tIns="45719" rIns="91439" bIns="45719">
            <a:noAutofit/>
          </a:bodyPr>
          <a:lstStyle/>
          <a:p>
            <a:endParaRPr/>
          </a:p>
        </p:txBody>
      </p:sp>
      <p:sp>
        <p:nvSpPr>
          <p:cNvPr id="170" name="Picture Placeholder 1"/>
          <p:cNvSpPr>
            <a:spLocks noGrp="1"/>
          </p:cNvSpPr>
          <p:nvPr>
            <p:ph type="pic" sz="half" idx="22"/>
          </p:nvPr>
        </p:nvSpPr>
        <p:spPr>
          <a:xfrm>
            <a:off x="6419850" y="1458912"/>
            <a:ext cx="5552550" cy="4608513"/>
          </a:xfrm>
          <a:prstGeom prst="rect">
            <a:avLst/>
          </a:prstGeom>
        </p:spPr>
        <p:txBody>
          <a:bodyPr lIns="91439" tIns="45719" rIns="91439" bIns="45719">
            <a:noAutofit/>
          </a:bodyPr>
          <a:lstStyle/>
          <a:p>
            <a:endParaRPr/>
          </a:p>
        </p:txBody>
      </p:sp>
      <p:sp>
        <p:nvSpPr>
          <p:cNvPr id="171" name="Textebene 1…"/>
          <p:cNvSpPr txBox="1">
            <a:spLocks noGrp="1"/>
          </p:cNvSpPr>
          <p:nvPr>
            <p:ph type="body" sz="quarter" idx="1" hasCustomPrompt="1"/>
          </p:nvPr>
        </p:nvSpPr>
        <p:spPr>
          <a:xfrm>
            <a:off x="6419850" y="4627421"/>
            <a:ext cx="5554663" cy="1440002"/>
          </a:xfrm>
          <a:prstGeom prst="rect">
            <a:avLst/>
          </a:prstGeom>
          <a:solidFill>
            <a:schemeClr val="accent5">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vl2pPr algn="ctr">
              <a:lnSpc>
                <a:spcPct val="100000"/>
              </a:lnSpc>
              <a:spcBef>
                <a:spcPts val="0"/>
              </a:spcBef>
              <a:defRPr>
                <a:solidFill>
                  <a:srgbClr val="FFFFFF"/>
                </a:solidFill>
                <a:latin typeface="Times New Roman"/>
                <a:ea typeface="Times New Roman"/>
                <a:cs typeface="Times New Roman"/>
                <a:sym typeface="Times New Roman"/>
              </a:defRPr>
            </a:lvl2pPr>
            <a:lvl3pPr algn="ctr">
              <a:lnSpc>
                <a:spcPct val="100000"/>
              </a:lnSpc>
              <a:spcBef>
                <a:spcPts val="0"/>
              </a:spcBef>
              <a:defRPr>
                <a:solidFill>
                  <a:srgbClr val="FFFFFF"/>
                </a:solidFill>
                <a:latin typeface="Times New Roman"/>
                <a:ea typeface="Times New Roman"/>
                <a:cs typeface="Times New Roman"/>
                <a:sym typeface="Times New Roman"/>
              </a:defRPr>
            </a:lvl3pPr>
            <a:lvl4pPr algn="ctr">
              <a:lnSpc>
                <a:spcPct val="100000"/>
              </a:lnSpc>
              <a:spcBef>
                <a:spcPts val="0"/>
              </a:spcBef>
              <a:defRPr>
                <a:solidFill>
                  <a:srgbClr val="FFFFFF"/>
                </a:solidFill>
                <a:latin typeface="Times New Roman"/>
                <a:ea typeface="Times New Roman"/>
                <a:cs typeface="Times New Roman"/>
                <a:sym typeface="Times New Roman"/>
              </a:defRPr>
            </a:lvl4pPr>
            <a:lvl5pPr algn="ctr">
              <a:lnSpc>
                <a:spcPct val="100000"/>
              </a:lnSpc>
              <a:spcBef>
                <a:spcPts val="0"/>
              </a:spcBef>
              <a:defRPr>
                <a:solidFill>
                  <a:srgbClr val="FFFFFF"/>
                </a:solidFill>
                <a:latin typeface="Times New Roman"/>
                <a:ea typeface="Times New Roman"/>
                <a:cs typeface="Times New Roman"/>
                <a:sym typeface="Times New Roman"/>
              </a:defRPr>
            </a:lvl5pPr>
          </a:lstStyle>
          <a:p>
            <a:r>
              <a:t>Bildtext</a:t>
            </a:r>
          </a:p>
          <a:p>
            <a:pPr lvl="1"/>
            <a:endParaRPr/>
          </a:p>
          <a:p>
            <a:pPr lvl="2"/>
            <a:endParaRPr/>
          </a:p>
          <a:p>
            <a:pPr lvl="3"/>
            <a:endParaRPr/>
          </a:p>
          <a:p>
            <a:pPr lvl="4"/>
            <a:endParaRPr/>
          </a:p>
        </p:txBody>
      </p:sp>
      <p:sp>
        <p:nvSpPr>
          <p:cNvPr id="172" name="Textplatzhalter 2"/>
          <p:cNvSpPr>
            <a:spLocks noGrp="1"/>
          </p:cNvSpPr>
          <p:nvPr>
            <p:ph type="body" sz="quarter" idx="23" hasCustomPrompt="1"/>
          </p:nvPr>
        </p:nvSpPr>
        <p:spPr>
          <a:xfrm>
            <a:off x="201611" y="4627421"/>
            <a:ext cx="5570542" cy="1440002"/>
          </a:xfrm>
          <a:prstGeom prst="rect">
            <a:avLst/>
          </a:prstGeom>
          <a:solidFill>
            <a:schemeClr val="accent5">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Bildtext</a:t>
            </a:r>
          </a:p>
        </p:txBody>
      </p:sp>
      <p:sp>
        <p:nvSpPr>
          <p:cNvPr id="173" name="Titeltext"/>
          <p:cNvSpPr txBox="1">
            <a:spLocks noGrp="1"/>
          </p:cNvSpPr>
          <p:nvPr>
            <p:ph type="title"/>
          </p:nvPr>
        </p:nvSpPr>
        <p:spPr>
          <a:prstGeom prst="rect">
            <a:avLst/>
          </a:prstGeom>
        </p:spPr>
        <p:txBody>
          <a:bodyPr/>
          <a:lstStyle/>
          <a:p>
            <a:r>
              <a:t>Titeltext</a:t>
            </a:r>
          </a:p>
        </p:txBody>
      </p:sp>
      <p:sp>
        <p:nvSpPr>
          <p:cNvPr id="17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 Bilder">
    <p:spTree>
      <p:nvGrpSpPr>
        <p:cNvPr id="1" name=""/>
        <p:cNvGrpSpPr/>
        <p:nvPr/>
      </p:nvGrpSpPr>
      <p:grpSpPr>
        <a:xfrm>
          <a:off x="0" y="0"/>
          <a:ext cx="0" cy="0"/>
          <a:chOff x="0" y="0"/>
          <a:chExt cx="0" cy="0"/>
        </a:xfrm>
      </p:grpSpPr>
      <p:sp>
        <p:nvSpPr>
          <p:cNvPr id="181" name="Picture Placeholder 1"/>
          <p:cNvSpPr>
            <a:spLocks noGrp="1"/>
          </p:cNvSpPr>
          <p:nvPr>
            <p:ph type="pic" sz="quarter" idx="21"/>
          </p:nvPr>
        </p:nvSpPr>
        <p:spPr>
          <a:xfrm>
            <a:off x="8194675" y="2092325"/>
            <a:ext cx="3780002" cy="3316288"/>
          </a:xfrm>
          <a:prstGeom prst="rect">
            <a:avLst/>
          </a:prstGeom>
        </p:spPr>
        <p:txBody>
          <a:bodyPr lIns="91439" tIns="45719" rIns="91439" bIns="45719">
            <a:noAutofit/>
          </a:bodyPr>
          <a:lstStyle/>
          <a:p>
            <a:endParaRPr/>
          </a:p>
        </p:txBody>
      </p:sp>
      <p:sp>
        <p:nvSpPr>
          <p:cNvPr id="182" name="Textebene 1…"/>
          <p:cNvSpPr txBox="1">
            <a:spLocks noGrp="1"/>
          </p:cNvSpPr>
          <p:nvPr>
            <p:ph type="body" sz="quarter" idx="1" hasCustomPrompt="1"/>
          </p:nvPr>
        </p:nvSpPr>
        <p:spPr>
          <a:xfrm>
            <a:off x="8194675" y="4454545"/>
            <a:ext cx="3780002" cy="954069"/>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vl2pPr algn="ctr">
              <a:lnSpc>
                <a:spcPct val="100000"/>
              </a:lnSpc>
              <a:spcBef>
                <a:spcPts val="0"/>
              </a:spcBef>
              <a:defRPr>
                <a:solidFill>
                  <a:srgbClr val="FFFFFF"/>
                </a:solidFill>
                <a:latin typeface="Times New Roman"/>
                <a:ea typeface="Times New Roman"/>
                <a:cs typeface="Times New Roman"/>
                <a:sym typeface="Times New Roman"/>
              </a:defRPr>
            </a:lvl2pPr>
            <a:lvl3pPr algn="ctr">
              <a:lnSpc>
                <a:spcPct val="100000"/>
              </a:lnSpc>
              <a:spcBef>
                <a:spcPts val="0"/>
              </a:spcBef>
              <a:defRPr>
                <a:solidFill>
                  <a:srgbClr val="FFFFFF"/>
                </a:solidFill>
                <a:latin typeface="Times New Roman"/>
                <a:ea typeface="Times New Roman"/>
                <a:cs typeface="Times New Roman"/>
                <a:sym typeface="Times New Roman"/>
              </a:defRPr>
            </a:lvl3pPr>
            <a:lvl4pPr algn="ctr">
              <a:lnSpc>
                <a:spcPct val="100000"/>
              </a:lnSpc>
              <a:spcBef>
                <a:spcPts val="0"/>
              </a:spcBef>
              <a:defRPr>
                <a:solidFill>
                  <a:srgbClr val="FFFFFF"/>
                </a:solidFill>
                <a:latin typeface="Times New Roman"/>
                <a:ea typeface="Times New Roman"/>
                <a:cs typeface="Times New Roman"/>
                <a:sym typeface="Times New Roman"/>
              </a:defRPr>
            </a:lvl4pPr>
            <a:lvl5pPr algn="ctr">
              <a:lnSpc>
                <a:spcPct val="100000"/>
              </a:lnSpc>
              <a:spcBef>
                <a:spcPts val="0"/>
              </a:spcBef>
              <a:defRPr>
                <a:solidFill>
                  <a:srgbClr val="FFFFFF"/>
                </a:solidFill>
                <a:latin typeface="Times New Roman"/>
                <a:ea typeface="Times New Roman"/>
                <a:cs typeface="Times New Roman"/>
                <a:sym typeface="Times New Roman"/>
              </a:defRPr>
            </a:lvl5pPr>
          </a:lstStyle>
          <a:p>
            <a:r>
              <a:t>Bildtext</a:t>
            </a:r>
          </a:p>
          <a:p>
            <a:pPr lvl="1"/>
            <a:endParaRPr/>
          </a:p>
          <a:p>
            <a:pPr lvl="2"/>
            <a:endParaRPr/>
          </a:p>
          <a:p>
            <a:pPr lvl="3"/>
            <a:endParaRPr/>
          </a:p>
          <a:p>
            <a:pPr lvl="4"/>
            <a:endParaRPr/>
          </a:p>
        </p:txBody>
      </p:sp>
      <p:sp>
        <p:nvSpPr>
          <p:cNvPr id="183" name="Picture Placeholder 1"/>
          <p:cNvSpPr>
            <a:spLocks noGrp="1"/>
          </p:cNvSpPr>
          <p:nvPr>
            <p:ph type="pic" sz="quarter" idx="22"/>
          </p:nvPr>
        </p:nvSpPr>
        <p:spPr>
          <a:xfrm>
            <a:off x="4204256" y="2092325"/>
            <a:ext cx="3780002" cy="3316288"/>
          </a:xfrm>
          <a:prstGeom prst="rect">
            <a:avLst/>
          </a:prstGeom>
        </p:spPr>
        <p:txBody>
          <a:bodyPr lIns="91439" tIns="45719" rIns="91439" bIns="45719">
            <a:noAutofit/>
          </a:bodyPr>
          <a:lstStyle/>
          <a:p>
            <a:endParaRPr/>
          </a:p>
        </p:txBody>
      </p:sp>
      <p:sp>
        <p:nvSpPr>
          <p:cNvPr id="184" name="Textplatzhalter 2"/>
          <p:cNvSpPr>
            <a:spLocks noGrp="1"/>
          </p:cNvSpPr>
          <p:nvPr>
            <p:ph type="body" sz="quarter" idx="23" hasCustomPrompt="1"/>
          </p:nvPr>
        </p:nvSpPr>
        <p:spPr>
          <a:xfrm>
            <a:off x="4204256" y="4454545"/>
            <a:ext cx="3780002" cy="954067"/>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Bildtext</a:t>
            </a:r>
          </a:p>
        </p:txBody>
      </p:sp>
      <p:sp>
        <p:nvSpPr>
          <p:cNvPr id="185" name="Picture Placeholder 1"/>
          <p:cNvSpPr>
            <a:spLocks noGrp="1"/>
          </p:cNvSpPr>
          <p:nvPr>
            <p:ph type="pic" sz="quarter" idx="24"/>
          </p:nvPr>
        </p:nvSpPr>
        <p:spPr>
          <a:xfrm>
            <a:off x="213836" y="2092325"/>
            <a:ext cx="3780003" cy="3316288"/>
          </a:xfrm>
          <a:prstGeom prst="rect">
            <a:avLst/>
          </a:prstGeom>
        </p:spPr>
        <p:txBody>
          <a:bodyPr lIns="91439" tIns="45719" rIns="91439" bIns="45719">
            <a:noAutofit/>
          </a:bodyPr>
          <a:lstStyle/>
          <a:p>
            <a:endParaRPr/>
          </a:p>
        </p:txBody>
      </p:sp>
      <p:sp>
        <p:nvSpPr>
          <p:cNvPr id="186" name="Textplatzhalter 2"/>
          <p:cNvSpPr>
            <a:spLocks noGrp="1"/>
          </p:cNvSpPr>
          <p:nvPr>
            <p:ph type="body" sz="quarter" idx="25" hasCustomPrompt="1"/>
          </p:nvPr>
        </p:nvSpPr>
        <p:spPr>
          <a:xfrm>
            <a:off x="213838" y="4454545"/>
            <a:ext cx="3780000" cy="954067"/>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Bildtext</a:t>
            </a:r>
          </a:p>
        </p:txBody>
      </p:sp>
      <p:sp>
        <p:nvSpPr>
          <p:cNvPr id="187" name="Titeltext"/>
          <p:cNvSpPr txBox="1">
            <a:spLocks noGrp="1"/>
          </p:cNvSpPr>
          <p:nvPr>
            <p:ph type="title"/>
          </p:nvPr>
        </p:nvSpPr>
        <p:spPr>
          <a:prstGeom prst="rect">
            <a:avLst/>
          </a:prstGeom>
        </p:spPr>
        <p:txBody>
          <a:bodyPr/>
          <a:lstStyle/>
          <a:p>
            <a:r>
              <a:t>Titeltext</a:t>
            </a:r>
          </a:p>
        </p:txBody>
      </p:sp>
      <p:sp>
        <p:nvSpPr>
          <p:cNvPr id="1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3 Bilder grau">
    <p:spTree>
      <p:nvGrpSpPr>
        <p:cNvPr id="1" name=""/>
        <p:cNvGrpSpPr/>
        <p:nvPr/>
      </p:nvGrpSpPr>
      <p:grpSpPr>
        <a:xfrm>
          <a:off x="0" y="0"/>
          <a:ext cx="0" cy="0"/>
          <a:chOff x="0" y="0"/>
          <a:chExt cx="0" cy="0"/>
        </a:xfrm>
      </p:grpSpPr>
      <p:sp>
        <p:nvSpPr>
          <p:cNvPr id="195" name="Picture Placeholder 1"/>
          <p:cNvSpPr>
            <a:spLocks noGrp="1"/>
          </p:cNvSpPr>
          <p:nvPr>
            <p:ph type="pic" sz="quarter" idx="21"/>
          </p:nvPr>
        </p:nvSpPr>
        <p:spPr>
          <a:xfrm>
            <a:off x="8194675" y="2092325"/>
            <a:ext cx="3780002" cy="3316288"/>
          </a:xfrm>
          <a:prstGeom prst="rect">
            <a:avLst/>
          </a:prstGeom>
        </p:spPr>
        <p:txBody>
          <a:bodyPr lIns="91439" tIns="45719" rIns="91439" bIns="45719">
            <a:noAutofit/>
          </a:bodyPr>
          <a:lstStyle/>
          <a:p>
            <a:endParaRPr/>
          </a:p>
        </p:txBody>
      </p:sp>
      <p:sp>
        <p:nvSpPr>
          <p:cNvPr id="196" name="Textebene 1…"/>
          <p:cNvSpPr txBox="1">
            <a:spLocks noGrp="1"/>
          </p:cNvSpPr>
          <p:nvPr>
            <p:ph type="body" sz="quarter" idx="1" hasCustomPrompt="1"/>
          </p:nvPr>
        </p:nvSpPr>
        <p:spPr>
          <a:xfrm>
            <a:off x="8194675" y="4454545"/>
            <a:ext cx="3780002" cy="954069"/>
          </a:xfrm>
          <a:prstGeom prst="rect">
            <a:avLst/>
          </a:prstGeom>
          <a:solidFill>
            <a:schemeClr val="accent5">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vl2pPr algn="ctr">
              <a:lnSpc>
                <a:spcPct val="100000"/>
              </a:lnSpc>
              <a:spcBef>
                <a:spcPts val="0"/>
              </a:spcBef>
              <a:defRPr>
                <a:solidFill>
                  <a:srgbClr val="FFFFFF"/>
                </a:solidFill>
                <a:latin typeface="Times New Roman"/>
                <a:ea typeface="Times New Roman"/>
                <a:cs typeface="Times New Roman"/>
                <a:sym typeface="Times New Roman"/>
              </a:defRPr>
            </a:lvl2pPr>
            <a:lvl3pPr algn="ctr">
              <a:lnSpc>
                <a:spcPct val="100000"/>
              </a:lnSpc>
              <a:spcBef>
                <a:spcPts val="0"/>
              </a:spcBef>
              <a:defRPr>
                <a:solidFill>
                  <a:srgbClr val="FFFFFF"/>
                </a:solidFill>
                <a:latin typeface="Times New Roman"/>
                <a:ea typeface="Times New Roman"/>
                <a:cs typeface="Times New Roman"/>
                <a:sym typeface="Times New Roman"/>
              </a:defRPr>
            </a:lvl3pPr>
            <a:lvl4pPr algn="ctr">
              <a:lnSpc>
                <a:spcPct val="100000"/>
              </a:lnSpc>
              <a:spcBef>
                <a:spcPts val="0"/>
              </a:spcBef>
              <a:defRPr>
                <a:solidFill>
                  <a:srgbClr val="FFFFFF"/>
                </a:solidFill>
                <a:latin typeface="Times New Roman"/>
                <a:ea typeface="Times New Roman"/>
                <a:cs typeface="Times New Roman"/>
                <a:sym typeface="Times New Roman"/>
              </a:defRPr>
            </a:lvl4pPr>
            <a:lvl5pPr algn="ctr">
              <a:lnSpc>
                <a:spcPct val="100000"/>
              </a:lnSpc>
              <a:spcBef>
                <a:spcPts val="0"/>
              </a:spcBef>
              <a:defRPr>
                <a:solidFill>
                  <a:srgbClr val="FFFFFF"/>
                </a:solidFill>
                <a:latin typeface="Times New Roman"/>
                <a:ea typeface="Times New Roman"/>
                <a:cs typeface="Times New Roman"/>
                <a:sym typeface="Times New Roman"/>
              </a:defRPr>
            </a:lvl5pPr>
          </a:lstStyle>
          <a:p>
            <a:r>
              <a:t>Bildtext</a:t>
            </a:r>
          </a:p>
          <a:p>
            <a:pPr lvl="1"/>
            <a:endParaRPr/>
          </a:p>
          <a:p>
            <a:pPr lvl="2"/>
            <a:endParaRPr/>
          </a:p>
          <a:p>
            <a:pPr lvl="3"/>
            <a:endParaRPr/>
          </a:p>
          <a:p>
            <a:pPr lvl="4"/>
            <a:endParaRPr/>
          </a:p>
        </p:txBody>
      </p:sp>
      <p:sp>
        <p:nvSpPr>
          <p:cNvPr id="197" name="Picture Placeholder 1"/>
          <p:cNvSpPr>
            <a:spLocks noGrp="1"/>
          </p:cNvSpPr>
          <p:nvPr>
            <p:ph type="pic" sz="quarter" idx="22"/>
          </p:nvPr>
        </p:nvSpPr>
        <p:spPr>
          <a:xfrm>
            <a:off x="4204256" y="2092325"/>
            <a:ext cx="3780002" cy="3316288"/>
          </a:xfrm>
          <a:prstGeom prst="rect">
            <a:avLst/>
          </a:prstGeom>
        </p:spPr>
        <p:txBody>
          <a:bodyPr lIns="91439" tIns="45719" rIns="91439" bIns="45719">
            <a:noAutofit/>
          </a:bodyPr>
          <a:lstStyle/>
          <a:p>
            <a:endParaRPr/>
          </a:p>
        </p:txBody>
      </p:sp>
      <p:sp>
        <p:nvSpPr>
          <p:cNvPr id="198" name="Textplatzhalter 2"/>
          <p:cNvSpPr>
            <a:spLocks noGrp="1"/>
          </p:cNvSpPr>
          <p:nvPr>
            <p:ph type="body" sz="quarter" idx="23" hasCustomPrompt="1"/>
          </p:nvPr>
        </p:nvSpPr>
        <p:spPr>
          <a:xfrm>
            <a:off x="4204256" y="4454545"/>
            <a:ext cx="3780002" cy="954067"/>
          </a:xfrm>
          <a:prstGeom prst="rect">
            <a:avLst/>
          </a:prstGeom>
          <a:solidFill>
            <a:schemeClr val="accent5">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Bildtext</a:t>
            </a:r>
          </a:p>
        </p:txBody>
      </p:sp>
      <p:sp>
        <p:nvSpPr>
          <p:cNvPr id="199" name="Picture Placeholder 1"/>
          <p:cNvSpPr>
            <a:spLocks noGrp="1"/>
          </p:cNvSpPr>
          <p:nvPr>
            <p:ph type="pic" sz="quarter" idx="24"/>
          </p:nvPr>
        </p:nvSpPr>
        <p:spPr>
          <a:xfrm>
            <a:off x="213836" y="2092325"/>
            <a:ext cx="3780003" cy="3316288"/>
          </a:xfrm>
          <a:prstGeom prst="rect">
            <a:avLst/>
          </a:prstGeom>
        </p:spPr>
        <p:txBody>
          <a:bodyPr lIns="91439" tIns="45719" rIns="91439" bIns="45719">
            <a:noAutofit/>
          </a:bodyPr>
          <a:lstStyle/>
          <a:p>
            <a:endParaRPr/>
          </a:p>
        </p:txBody>
      </p:sp>
      <p:sp>
        <p:nvSpPr>
          <p:cNvPr id="200" name="Textplatzhalter 2"/>
          <p:cNvSpPr>
            <a:spLocks noGrp="1"/>
          </p:cNvSpPr>
          <p:nvPr>
            <p:ph type="body" sz="quarter" idx="25" hasCustomPrompt="1"/>
          </p:nvPr>
        </p:nvSpPr>
        <p:spPr>
          <a:xfrm>
            <a:off x="213838" y="4454545"/>
            <a:ext cx="3780000" cy="954067"/>
          </a:xfrm>
          <a:prstGeom prst="rect">
            <a:avLst/>
          </a:prstGeom>
          <a:solidFill>
            <a:schemeClr val="accent5">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Bildtext</a:t>
            </a:r>
          </a:p>
        </p:txBody>
      </p:sp>
      <p:sp>
        <p:nvSpPr>
          <p:cNvPr id="201" name="Titeltext"/>
          <p:cNvSpPr txBox="1">
            <a:spLocks noGrp="1"/>
          </p:cNvSpPr>
          <p:nvPr>
            <p:ph type="title"/>
          </p:nvPr>
        </p:nvSpPr>
        <p:spPr>
          <a:prstGeom prst="rect">
            <a:avLst/>
          </a:prstGeom>
        </p:spPr>
        <p:txBody>
          <a:bodyPr/>
          <a:lstStyle/>
          <a:p>
            <a:r>
              <a:t>Titeltext</a:t>
            </a:r>
          </a:p>
        </p:txBody>
      </p:sp>
      <p:sp>
        <p:nvSpPr>
          <p:cNvPr id="20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Aktion - Reaktion 3x">
    <p:spTree>
      <p:nvGrpSpPr>
        <p:cNvPr id="1" name=""/>
        <p:cNvGrpSpPr/>
        <p:nvPr/>
      </p:nvGrpSpPr>
      <p:grpSpPr>
        <a:xfrm>
          <a:off x="0" y="0"/>
          <a:ext cx="0" cy="0"/>
          <a:chOff x="0" y="0"/>
          <a:chExt cx="0" cy="0"/>
        </a:xfrm>
      </p:grpSpPr>
      <p:sp>
        <p:nvSpPr>
          <p:cNvPr id="209" name="Rechteck 13"/>
          <p:cNvSpPr/>
          <p:nvPr/>
        </p:nvSpPr>
        <p:spPr>
          <a:xfrm>
            <a:off x="213836" y="1676400"/>
            <a:ext cx="6208385" cy="1204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91" y="0"/>
                </a:lnTo>
                <a:lnTo>
                  <a:pt x="21600" y="10194"/>
                </a:lnTo>
                <a:lnTo>
                  <a:pt x="18791" y="21600"/>
                </a:lnTo>
                <a:lnTo>
                  <a:pt x="0" y="21600"/>
                </a:lnTo>
                <a:lnTo>
                  <a:pt x="0" y="0"/>
                </a:lnTo>
                <a:close/>
              </a:path>
            </a:pathLst>
          </a:custGeom>
          <a:solidFill>
            <a:schemeClr val="accent1"/>
          </a:solidFill>
          <a:ln w="12700">
            <a:solidFill>
              <a:srgbClr val="FFFFFF"/>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0" name="Rechteck 16"/>
          <p:cNvSpPr/>
          <p:nvPr/>
        </p:nvSpPr>
        <p:spPr>
          <a:xfrm>
            <a:off x="5736166" y="1676400"/>
            <a:ext cx="6236235" cy="1204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884" y="10278"/>
                </a:lnTo>
                <a:lnTo>
                  <a:pt x="0" y="0"/>
                </a:lnTo>
                <a:close/>
              </a:path>
            </a:pathLst>
          </a:custGeom>
          <a:solidFill>
            <a:schemeClr val="accent6"/>
          </a:solidFill>
          <a:ln w="12700">
            <a:solidFill>
              <a:srgbClr val="FFFFFF"/>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1" name="Textebene 1…"/>
          <p:cNvSpPr txBox="1">
            <a:spLocks noGrp="1"/>
          </p:cNvSpPr>
          <p:nvPr>
            <p:ph type="body" sz="quarter" idx="1" hasCustomPrompt="1"/>
          </p:nvPr>
        </p:nvSpPr>
        <p:spPr>
          <a:xfrm>
            <a:off x="419101" y="1886855"/>
            <a:ext cx="5179684" cy="782545"/>
          </a:xfrm>
          <a:prstGeom prst="rect">
            <a:avLst/>
          </a:prstGeom>
        </p:spPr>
        <p:txBody>
          <a:bodyPr anchor="ctr"/>
          <a:lstStyle>
            <a:lvl1pPr>
              <a:lnSpc>
                <a:spcPct val="100000"/>
              </a:lnSpc>
              <a:spcBef>
                <a:spcPts val="0"/>
              </a:spcBef>
              <a:defRPr>
                <a:solidFill>
                  <a:srgbClr val="FFFFFF"/>
                </a:solidFill>
                <a:latin typeface="Times New Roman"/>
                <a:ea typeface="Times New Roman"/>
                <a:cs typeface="Times New Roman"/>
                <a:sym typeface="Times New Roman"/>
              </a:defRPr>
            </a:lvl1pPr>
            <a:lvl2pPr>
              <a:lnSpc>
                <a:spcPct val="100000"/>
              </a:lnSpc>
              <a:spcBef>
                <a:spcPts val="0"/>
              </a:spcBef>
              <a:defRPr>
                <a:solidFill>
                  <a:srgbClr val="FFFFFF"/>
                </a:solidFill>
                <a:latin typeface="Times New Roman"/>
                <a:ea typeface="Times New Roman"/>
                <a:cs typeface="Times New Roman"/>
                <a:sym typeface="Times New Roman"/>
              </a:defRPr>
            </a:lvl2pPr>
            <a:lvl3pPr>
              <a:lnSpc>
                <a:spcPct val="100000"/>
              </a:lnSpc>
              <a:spcBef>
                <a:spcPts val="0"/>
              </a:spcBef>
              <a:defRPr>
                <a:solidFill>
                  <a:srgbClr val="FFFFFF"/>
                </a:solidFill>
                <a:latin typeface="Times New Roman"/>
                <a:ea typeface="Times New Roman"/>
                <a:cs typeface="Times New Roman"/>
                <a:sym typeface="Times New Roman"/>
              </a:defRPr>
            </a:lvl3pPr>
            <a:lvl4pPr>
              <a:lnSpc>
                <a:spcPct val="100000"/>
              </a:lnSpc>
              <a:spcBef>
                <a:spcPts val="0"/>
              </a:spcBef>
              <a:defRPr>
                <a:solidFill>
                  <a:srgbClr val="FFFFFF"/>
                </a:solidFill>
                <a:latin typeface="Times New Roman"/>
                <a:ea typeface="Times New Roman"/>
                <a:cs typeface="Times New Roman"/>
                <a:sym typeface="Times New Roman"/>
              </a:defRPr>
            </a:lvl4pPr>
            <a:lvl5pPr>
              <a:lnSpc>
                <a:spcPct val="100000"/>
              </a:lnSpc>
              <a:spcBef>
                <a:spcPts val="0"/>
              </a:spcBef>
              <a:defRPr>
                <a:solidFill>
                  <a:srgbClr val="FFFFFF"/>
                </a:solidFill>
                <a:latin typeface="Times New Roman"/>
                <a:ea typeface="Times New Roman"/>
                <a:cs typeface="Times New Roman"/>
                <a:sym typeface="Times New Roman"/>
              </a:defRPr>
            </a:lvl5pPr>
          </a:lstStyle>
          <a:p>
            <a:r>
              <a:t>Text, Times New Roman, 18 pt</a:t>
            </a:r>
          </a:p>
          <a:p>
            <a:pPr lvl="1"/>
            <a:endParaRPr/>
          </a:p>
          <a:p>
            <a:pPr lvl="2"/>
            <a:endParaRPr/>
          </a:p>
          <a:p>
            <a:pPr lvl="3"/>
            <a:endParaRPr/>
          </a:p>
          <a:p>
            <a:pPr lvl="4"/>
            <a:endParaRPr/>
          </a:p>
        </p:txBody>
      </p:sp>
      <p:sp>
        <p:nvSpPr>
          <p:cNvPr id="212" name="Textplatzhalter 6"/>
          <p:cNvSpPr>
            <a:spLocks noGrp="1"/>
          </p:cNvSpPr>
          <p:nvPr>
            <p:ph type="body" sz="quarter" idx="21" hasCustomPrompt="1"/>
          </p:nvPr>
        </p:nvSpPr>
        <p:spPr>
          <a:xfrm>
            <a:off x="6775267" y="1886855"/>
            <a:ext cx="5031898" cy="782545"/>
          </a:xfrm>
          <a:prstGeom prst="rect">
            <a:avLst/>
          </a:prstGeom>
        </p:spPr>
        <p:txBody>
          <a:bodyPr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Times New Roman, 18 pt</a:t>
            </a:r>
          </a:p>
        </p:txBody>
      </p:sp>
      <p:sp>
        <p:nvSpPr>
          <p:cNvPr id="213" name="Rechteck 13"/>
          <p:cNvSpPr/>
          <p:nvPr/>
        </p:nvSpPr>
        <p:spPr>
          <a:xfrm>
            <a:off x="213835" y="3143836"/>
            <a:ext cx="6208385" cy="1204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91" y="0"/>
                </a:lnTo>
                <a:lnTo>
                  <a:pt x="21600" y="10194"/>
                </a:lnTo>
                <a:lnTo>
                  <a:pt x="18791" y="21600"/>
                </a:lnTo>
                <a:lnTo>
                  <a:pt x="0" y="21600"/>
                </a:lnTo>
                <a:lnTo>
                  <a:pt x="0" y="0"/>
                </a:lnTo>
                <a:close/>
              </a:path>
            </a:pathLst>
          </a:custGeom>
          <a:solidFill>
            <a:schemeClr val="accent1"/>
          </a:solidFill>
          <a:ln w="12700">
            <a:solidFill>
              <a:srgbClr val="FFFFFF"/>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4" name="Rechteck 16"/>
          <p:cNvSpPr/>
          <p:nvPr/>
        </p:nvSpPr>
        <p:spPr>
          <a:xfrm>
            <a:off x="5736166" y="3143836"/>
            <a:ext cx="6236235" cy="1204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884" y="10278"/>
                </a:lnTo>
                <a:lnTo>
                  <a:pt x="0" y="0"/>
                </a:lnTo>
                <a:close/>
              </a:path>
            </a:pathLst>
          </a:custGeom>
          <a:solidFill>
            <a:schemeClr val="accent6"/>
          </a:solidFill>
          <a:ln w="12700">
            <a:solidFill>
              <a:srgbClr val="FFFFFF"/>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5" name="Rechteck 13"/>
          <p:cNvSpPr/>
          <p:nvPr/>
        </p:nvSpPr>
        <p:spPr>
          <a:xfrm>
            <a:off x="213835" y="4617544"/>
            <a:ext cx="6208385" cy="1204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791" y="0"/>
                </a:lnTo>
                <a:lnTo>
                  <a:pt x="21600" y="10194"/>
                </a:lnTo>
                <a:lnTo>
                  <a:pt x="18791" y="21600"/>
                </a:lnTo>
                <a:lnTo>
                  <a:pt x="0" y="21600"/>
                </a:lnTo>
                <a:lnTo>
                  <a:pt x="0" y="0"/>
                </a:lnTo>
                <a:close/>
              </a:path>
            </a:pathLst>
          </a:custGeom>
          <a:solidFill>
            <a:schemeClr val="accent1"/>
          </a:solidFill>
          <a:ln w="12700">
            <a:solidFill>
              <a:srgbClr val="FFFFFF"/>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6" name="Rechteck 16"/>
          <p:cNvSpPr/>
          <p:nvPr/>
        </p:nvSpPr>
        <p:spPr>
          <a:xfrm>
            <a:off x="5736166" y="4617544"/>
            <a:ext cx="6236235" cy="12044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884" y="10278"/>
                </a:lnTo>
                <a:lnTo>
                  <a:pt x="0" y="0"/>
                </a:lnTo>
                <a:close/>
              </a:path>
            </a:pathLst>
          </a:custGeom>
          <a:solidFill>
            <a:schemeClr val="accent6"/>
          </a:solidFill>
          <a:ln w="12700">
            <a:solidFill>
              <a:srgbClr val="FFFFFF"/>
            </a:solidFill>
            <a:miter/>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17" name="Textplatzhalter 6"/>
          <p:cNvSpPr>
            <a:spLocks noGrp="1"/>
          </p:cNvSpPr>
          <p:nvPr>
            <p:ph type="body" sz="quarter" idx="22" hasCustomPrompt="1"/>
          </p:nvPr>
        </p:nvSpPr>
        <p:spPr>
          <a:xfrm>
            <a:off x="378327" y="3350581"/>
            <a:ext cx="5179688" cy="782545"/>
          </a:xfrm>
          <a:prstGeom prst="rect">
            <a:avLst/>
          </a:prstGeom>
        </p:spPr>
        <p:txBody>
          <a:bodyPr anchor="ctr"/>
          <a:lstStyle>
            <a:lvl1pPr>
              <a:lnSpc>
                <a:spcPts val="1600"/>
              </a:lnSpc>
              <a:defRPr>
                <a:solidFill>
                  <a:srgbClr val="FFFFFF"/>
                </a:solidFill>
                <a:latin typeface="Times New Roman"/>
                <a:ea typeface="Times New Roman"/>
                <a:cs typeface="Times New Roman"/>
                <a:sym typeface="Times New Roman"/>
              </a:defRPr>
            </a:lvl1pPr>
          </a:lstStyle>
          <a:p>
            <a:r>
              <a:t>Text, Times New Roman, 18 pt</a:t>
            </a:r>
          </a:p>
        </p:txBody>
      </p:sp>
      <p:sp>
        <p:nvSpPr>
          <p:cNvPr id="218" name="Textplatzhalter 6"/>
          <p:cNvSpPr>
            <a:spLocks noGrp="1"/>
          </p:cNvSpPr>
          <p:nvPr>
            <p:ph type="body" sz="quarter" idx="23" hasCustomPrompt="1"/>
          </p:nvPr>
        </p:nvSpPr>
        <p:spPr>
          <a:xfrm>
            <a:off x="6734495" y="3350581"/>
            <a:ext cx="5031900" cy="782545"/>
          </a:xfrm>
          <a:prstGeom prst="rect">
            <a:avLst/>
          </a:prstGeom>
        </p:spPr>
        <p:txBody>
          <a:bodyPr anchor="ctr"/>
          <a:lstStyle>
            <a:lvl1pPr>
              <a:lnSpc>
                <a:spcPts val="1600"/>
              </a:lnSpc>
              <a:defRPr>
                <a:solidFill>
                  <a:srgbClr val="FFFFFF"/>
                </a:solidFill>
                <a:latin typeface="Times New Roman"/>
                <a:ea typeface="Times New Roman"/>
                <a:cs typeface="Times New Roman"/>
                <a:sym typeface="Times New Roman"/>
              </a:defRPr>
            </a:lvl1pPr>
          </a:lstStyle>
          <a:p>
            <a:r>
              <a:t>Text, Times New Roman, 18 pt</a:t>
            </a:r>
          </a:p>
        </p:txBody>
      </p:sp>
      <p:sp>
        <p:nvSpPr>
          <p:cNvPr id="219" name="Textplatzhalter 6"/>
          <p:cNvSpPr>
            <a:spLocks noGrp="1"/>
          </p:cNvSpPr>
          <p:nvPr>
            <p:ph type="body" sz="quarter" idx="24" hasCustomPrompt="1"/>
          </p:nvPr>
        </p:nvSpPr>
        <p:spPr>
          <a:xfrm>
            <a:off x="378327" y="4790325"/>
            <a:ext cx="5179688" cy="782546"/>
          </a:xfrm>
          <a:prstGeom prst="rect">
            <a:avLst/>
          </a:prstGeom>
        </p:spPr>
        <p:txBody>
          <a:bodyPr anchor="ctr"/>
          <a:lstStyle>
            <a:lvl1pPr>
              <a:lnSpc>
                <a:spcPts val="1600"/>
              </a:lnSpc>
              <a:defRPr>
                <a:solidFill>
                  <a:srgbClr val="FFFFFF"/>
                </a:solidFill>
                <a:latin typeface="Times New Roman"/>
                <a:ea typeface="Times New Roman"/>
                <a:cs typeface="Times New Roman"/>
                <a:sym typeface="Times New Roman"/>
              </a:defRPr>
            </a:lvl1pPr>
          </a:lstStyle>
          <a:p>
            <a:r>
              <a:t>Text, Times New Roman, 18 pt</a:t>
            </a:r>
          </a:p>
        </p:txBody>
      </p:sp>
      <p:sp>
        <p:nvSpPr>
          <p:cNvPr id="220" name="Textplatzhalter 6"/>
          <p:cNvSpPr>
            <a:spLocks noGrp="1"/>
          </p:cNvSpPr>
          <p:nvPr>
            <p:ph type="body" sz="quarter" idx="25" hasCustomPrompt="1"/>
          </p:nvPr>
        </p:nvSpPr>
        <p:spPr>
          <a:xfrm>
            <a:off x="6734495" y="4790325"/>
            <a:ext cx="5031900" cy="782546"/>
          </a:xfrm>
          <a:prstGeom prst="rect">
            <a:avLst/>
          </a:prstGeom>
        </p:spPr>
        <p:txBody>
          <a:bodyPr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Times New Roman, 18 pt</a:t>
            </a:r>
          </a:p>
        </p:txBody>
      </p:sp>
      <p:sp>
        <p:nvSpPr>
          <p:cNvPr id="221" name="Titeltext"/>
          <p:cNvSpPr txBox="1">
            <a:spLocks noGrp="1"/>
          </p:cNvSpPr>
          <p:nvPr>
            <p:ph type="title"/>
          </p:nvPr>
        </p:nvSpPr>
        <p:spPr>
          <a:prstGeom prst="rect">
            <a:avLst/>
          </a:prstGeom>
        </p:spPr>
        <p:txBody>
          <a:bodyPr/>
          <a:lstStyle/>
          <a:p>
            <a:r>
              <a:t>Titeltext</a:t>
            </a:r>
          </a:p>
        </p:txBody>
      </p:sp>
      <p:sp>
        <p:nvSpPr>
          <p:cNvPr id="22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Aktion - Reaktion 5x">
    <p:spTree>
      <p:nvGrpSpPr>
        <p:cNvPr id="1" name=""/>
        <p:cNvGrpSpPr/>
        <p:nvPr/>
      </p:nvGrpSpPr>
      <p:grpSpPr>
        <a:xfrm>
          <a:off x="0" y="0"/>
          <a:ext cx="0" cy="0"/>
          <a:chOff x="0" y="0"/>
          <a:chExt cx="0" cy="0"/>
        </a:xfrm>
      </p:grpSpPr>
      <p:sp>
        <p:nvSpPr>
          <p:cNvPr id="229" name="Textebene 1…"/>
          <p:cNvSpPr txBox="1">
            <a:spLocks noGrp="1"/>
          </p:cNvSpPr>
          <p:nvPr>
            <p:ph type="body" sz="quarter" idx="1" hasCustomPrompt="1"/>
          </p:nvPr>
        </p:nvSpPr>
        <p:spPr>
          <a:xfrm>
            <a:off x="213836" y="1458912"/>
            <a:ext cx="5967889" cy="81364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vl2pPr>
              <a:lnSpc>
                <a:spcPct val="100000"/>
              </a:lnSpc>
              <a:spcBef>
                <a:spcPts val="0"/>
              </a:spcBef>
              <a:defRPr>
                <a:solidFill>
                  <a:srgbClr val="FFFFFF"/>
                </a:solidFill>
                <a:latin typeface="Times New Roman"/>
                <a:ea typeface="Times New Roman"/>
                <a:cs typeface="Times New Roman"/>
                <a:sym typeface="Times New Roman"/>
              </a:defRPr>
            </a:lvl2pPr>
            <a:lvl3pPr>
              <a:lnSpc>
                <a:spcPct val="100000"/>
              </a:lnSpc>
              <a:spcBef>
                <a:spcPts val="0"/>
              </a:spcBef>
              <a:defRPr>
                <a:solidFill>
                  <a:srgbClr val="FFFFFF"/>
                </a:solidFill>
                <a:latin typeface="Times New Roman"/>
                <a:ea typeface="Times New Roman"/>
                <a:cs typeface="Times New Roman"/>
                <a:sym typeface="Times New Roman"/>
              </a:defRPr>
            </a:lvl3pPr>
            <a:lvl4pPr>
              <a:lnSpc>
                <a:spcPct val="100000"/>
              </a:lnSpc>
              <a:spcBef>
                <a:spcPts val="0"/>
              </a:spcBef>
              <a:defRPr>
                <a:solidFill>
                  <a:srgbClr val="FFFFFF"/>
                </a:solidFill>
                <a:latin typeface="Times New Roman"/>
                <a:ea typeface="Times New Roman"/>
                <a:cs typeface="Times New Roman"/>
                <a:sym typeface="Times New Roman"/>
              </a:defRPr>
            </a:lvl4pPr>
            <a:lvl5pPr>
              <a:lnSpc>
                <a:spcPct val="100000"/>
              </a:lnSpc>
              <a:spcBef>
                <a:spcPts val="0"/>
              </a:spcBef>
              <a:defRPr>
                <a:solidFill>
                  <a:srgbClr val="FFFFFF"/>
                </a:solidFill>
                <a:latin typeface="Times New Roman"/>
                <a:ea typeface="Times New Roman"/>
                <a:cs typeface="Times New Roman"/>
                <a:sym typeface="Times New Roman"/>
              </a:defRPr>
            </a:lvl5pPr>
          </a:lstStyle>
          <a:p>
            <a:r>
              <a:t>Text  bearbeiten</a:t>
            </a:r>
          </a:p>
          <a:p>
            <a:pPr lvl="1"/>
            <a:endParaRPr/>
          </a:p>
          <a:p>
            <a:pPr lvl="2"/>
            <a:endParaRPr/>
          </a:p>
          <a:p>
            <a:pPr lvl="3"/>
            <a:endParaRPr/>
          </a:p>
          <a:p>
            <a:pPr lvl="4"/>
            <a:endParaRPr/>
          </a:p>
        </p:txBody>
      </p:sp>
      <p:sp>
        <p:nvSpPr>
          <p:cNvPr id="230" name="Textplatzhalter 8"/>
          <p:cNvSpPr>
            <a:spLocks noGrp="1"/>
          </p:cNvSpPr>
          <p:nvPr>
            <p:ph type="body" sz="quarter" idx="21" hasCustomPrompt="1"/>
          </p:nvPr>
        </p:nvSpPr>
        <p:spPr>
          <a:xfrm>
            <a:off x="213835" y="2416686"/>
            <a:ext cx="5764481" cy="813643"/>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1" name="Textplatzhalter 8"/>
          <p:cNvSpPr>
            <a:spLocks noGrp="1"/>
          </p:cNvSpPr>
          <p:nvPr>
            <p:ph type="body" sz="quarter" idx="22" hasCustomPrompt="1"/>
          </p:nvPr>
        </p:nvSpPr>
        <p:spPr>
          <a:xfrm>
            <a:off x="213835" y="3365667"/>
            <a:ext cx="5764481" cy="81364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2" name="Textplatzhalter 8"/>
          <p:cNvSpPr>
            <a:spLocks noGrp="1"/>
          </p:cNvSpPr>
          <p:nvPr>
            <p:ph type="body" sz="quarter" idx="23" hasCustomPrompt="1"/>
          </p:nvPr>
        </p:nvSpPr>
        <p:spPr>
          <a:xfrm>
            <a:off x="213835" y="4314649"/>
            <a:ext cx="5764481" cy="81364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3" name="Textplatzhalter 8"/>
          <p:cNvSpPr>
            <a:spLocks noGrp="1"/>
          </p:cNvSpPr>
          <p:nvPr>
            <p:ph type="body" sz="quarter" idx="24" hasCustomPrompt="1"/>
          </p:nvPr>
        </p:nvSpPr>
        <p:spPr>
          <a:xfrm>
            <a:off x="213835" y="5263634"/>
            <a:ext cx="5764481" cy="81364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4" name="Titeltext"/>
          <p:cNvSpPr txBox="1">
            <a:spLocks noGrp="1"/>
          </p:cNvSpPr>
          <p:nvPr>
            <p:ph type="title"/>
          </p:nvPr>
        </p:nvSpPr>
        <p:spPr>
          <a:prstGeom prst="rect">
            <a:avLst/>
          </a:prstGeom>
        </p:spPr>
        <p:txBody>
          <a:bodyPr/>
          <a:lstStyle/>
          <a:p>
            <a:r>
              <a:t>Titeltext</a:t>
            </a:r>
          </a:p>
        </p:txBody>
      </p:sp>
      <p:sp>
        <p:nvSpPr>
          <p:cNvPr id="235" name="Textplatzhalter 8"/>
          <p:cNvSpPr>
            <a:spLocks noGrp="1"/>
          </p:cNvSpPr>
          <p:nvPr>
            <p:ph type="body" sz="quarter" idx="25" hasCustomPrompt="1"/>
          </p:nvPr>
        </p:nvSpPr>
        <p:spPr>
          <a:xfrm>
            <a:off x="5902066" y="1458912"/>
            <a:ext cx="6072448" cy="81364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6" name="Textplatzhalter 8"/>
          <p:cNvSpPr>
            <a:spLocks noGrp="1"/>
          </p:cNvSpPr>
          <p:nvPr>
            <p:ph type="body" sz="quarter" idx="26" hasCustomPrompt="1"/>
          </p:nvPr>
        </p:nvSpPr>
        <p:spPr>
          <a:xfrm>
            <a:off x="5899637" y="2416686"/>
            <a:ext cx="6074875" cy="813643"/>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7" name="Textplatzhalter 8"/>
          <p:cNvSpPr>
            <a:spLocks noGrp="1"/>
          </p:cNvSpPr>
          <p:nvPr>
            <p:ph type="body" sz="quarter" idx="27" hasCustomPrompt="1"/>
          </p:nvPr>
        </p:nvSpPr>
        <p:spPr>
          <a:xfrm>
            <a:off x="5902066" y="3365667"/>
            <a:ext cx="6072448" cy="81364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8" name="Textplatzhalter 8"/>
          <p:cNvSpPr>
            <a:spLocks noGrp="1"/>
          </p:cNvSpPr>
          <p:nvPr>
            <p:ph type="body" sz="quarter" idx="28" hasCustomPrompt="1"/>
          </p:nvPr>
        </p:nvSpPr>
        <p:spPr>
          <a:xfrm>
            <a:off x="5902066" y="4314649"/>
            <a:ext cx="6072448" cy="81364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39" name="Textplatzhalter 8"/>
          <p:cNvSpPr>
            <a:spLocks noGrp="1"/>
          </p:cNvSpPr>
          <p:nvPr>
            <p:ph type="body" sz="quarter" idx="29" hasCustomPrompt="1"/>
          </p:nvPr>
        </p:nvSpPr>
        <p:spPr>
          <a:xfrm>
            <a:off x="5909900" y="5263631"/>
            <a:ext cx="6097951" cy="81364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Variante-ohne-Bild">
    <p:spTree>
      <p:nvGrpSpPr>
        <p:cNvPr id="1" name=""/>
        <p:cNvGrpSpPr/>
        <p:nvPr/>
      </p:nvGrpSpPr>
      <p:grpSpPr>
        <a:xfrm>
          <a:off x="0" y="0"/>
          <a:ext cx="0" cy="0"/>
          <a:chOff x="0" y="0"/>
          <a:chExt cx="0" cy="0"/>
        </a:xfrm>
      </p:grpSpPr>
      <p:sp>
        <p:nvSpPr>
          <p:cNvPr id="24" name="Rechteck 1"/>
          <p:cNvSpPr/>
          <p:nvPr/>
        </p:nvSpPr>
        <p:spPr>
          <a:xfrm>
            <a:off x="0" y="0"/>
            <a:ext cx="12192000" cy="6858000"/>
          </a:xfrm>
          <a:prstGeom prst="rect">
            <a:avLst/>
          </a:prstGeom>
          <a:solidFill>
            <a:srgbClr val="FFFFFF"/>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25" name="Textebene 1…"/>
          <p:cNvSpPr txBox="1">
            <a:spLocks noGrp="1"/>
          </p:cNvSpPr>
          <p:nvPr>
            <p:ph type="body" sz="quarter" idx="1" hasCustomPrompt="1"/>
          </p:nvPr>
        </p:nvSpPr>
        <p:spPr>
          <a:xfrm>
            <a:off x="356399" y="1700774"/>
            <a:ext cx="8849978" cy="943431"/>
          </a:xfrm>
          <a:prstGeom prst="rect">
            <a:avLst/>
          </a:prstGeom>
        </p:spPr>
        <p:txBody>
          <a:bodyPr anchor="ctr"/>
          <a:lstStyle>
            <a:lvl1pPr>
              <a:lnSpc>
                <a:spcPts val="2500"/>
              </a:lnSpc>
              <a:defRPr sz="2800">
                <a:solidFill>
                  <a:schemeClr val="accent5"/>
                </a:solidFill>
                <a:latin typeface="Times New Roman"/>
                <a:ea typeface="Times New Roman"/>
                <a:cs typeface="Times New Roman"/>
                <a:sym typeface="Times New Roman"/>
              </a:defRPr>
            </a:lvl1pPr>
            <a:lvl2pPr>
              <a:lnSpc>
                <a:spcPts val="2500"/>
              </a:lnSpc>
              <a:defRPr sz="2800">
                <a:solidFill>
                  <a:schemeClr val="accent5"/>
                </a:solidFill>
                <a:latin typeface="Times New Roman"/>
                <a:ea typeface="Times New Roman"/>
                <a:cs typeface="Times New Roman"/>
                <a:sym typeface="Times New Roman"/>
              </a:defRPr>
            </a:lvl2pPr>
            <a:lvl3pPr>
              <a:lnSpc>
                <a:spcPts val="2500"/>
              </a:lnSpc>
              <a:defRPr sz="2800">
                <a:solidFill>
                  <a:schemeClr val="accent5"/>
                </a:solidFill>
                <a:latin typeface="Times New Roman"/>
                <a:ea typeface="Times New Roman"/>
                <a:cs typeface="Times New Roman"/>
                <a:sym typeface="Times New Roman"/>
              </a:defRPr>
            </a:lvl3pPr>
            <a:lvl4pPr>
              <a:lnSpc>
                <a:spcPts val="2500"/>
              </a:lnSpc>
              <a:defRPr sz="2800">
                <a:solidFill>
                  <a:schemeClr val="accent5"/>
                </a:solidFill>
                <a:latin typeface="Times New Roman"/>
                <a:ea typeface="Times New Roman"/>
                <a:cs typeface="Times New Roman"/>
                <a:sym typeface="Times New Roman"/>
              </a:defRPr>
            </a:lvl4pPr>
            <a:lvl5pPr>
              <a:lnSpc>
                <a:spcPts val="2500"/>
              </a:lnSpc>
              <a:defRPr sz="2800">
                <a:solidFill>
                  <a:schemeClr val="accent5"/>
                </a:solidFill>
                <a:latin typeface="Times New Roman"/>
                <a:ea typeface="Times New Roman"/>
                <a:cs typeface="Times New Roman"/>
                <a:sym typeface="Times New Roman"/>
              </a:defRPr>
            </a:lvl5pPr>
          </a:lstStyle>
          <a:p>
            <a:r>
              <a:t>Headline eingeben</a:t>
            </a:r>
          </a:p>
          <a:p>
            <a:pPr lvl="1"/>
            <a:endParaRPr/>
          </a:p>
          <a:p>
            <a:pPr lvl="2"/>
            <a:endParaRPr/>
          </a:p>
          <a:p>
            <a:pPr lvl="3"/>
            <a:endParaRPr/>
          </a:p>
          <a:p>
            <a:pPr lvl="4"/>
            <a:endParaRPr/>
          </a:p>
        </p:txBody>
      </p:sp>
      <p:sp>
        <p:nvSpPr>
          <p:cNvPr id="26" name="Textplatzhalter 11"/>
          <p:cNvSpPr>
            <a:spLocks noGrp="1"/>
          </p:cNvSpPr>
          <p:nvPr>
            <p:ph type="body" sz="quarter" idx="21" hasCustomPrompt="1"/>
          </p:nvPr>
        </p:nvSpPr>
        <p:spPr>
          <a:xfrm>
            <a:off x="356399" y="2831119"/>
            <a:ext cx="8849978" cy="597883"/>
          </a:xfrm>
          <a:prstGeom prst="rect">
            <a:avLst/>
          </a:prstGeom>
        </p:spPr>
        <p:txBody>
          <a:bodyPr anchor="ctr"/>
          <a:lstStyle>
            <a:lvl1pPr>
              <a:lnSpc>
                <a:spcPct val="100000"/>
              </a:lnSpc>
              <a:defRPr>
                <a:solidFill>
                  <a:schemeClr val="accent5"/>
                </a:solidFill>
              </a:defRPr>
            </a:lvl1pPr>
          </a:lstStyle>
          <a:p>
            <a:r>
              <a:t>Subheadline eingeben</a:t>
            </a:r>
          </a:p>
        </p:txBody>
      </p:sp>
      <p:pic>
        <p:nvPicPr>
          <p:cNvPr id="27" name="Grafik 5" descr="Grafik 5"/>
          <p:cNvPicPr>
            <a:picLocks noChangeAspect="1"/>
          </p:cNvPicPr>
          <p:nvPr/>
        </p:nvPicPr>
        <p:blipFill>
          <a:blip r:embed="rId2">
            <a:extLst/>
          </a:blip>
          <a:stretch>
            <a:fillRect/>
          </a:stretch>
        </p:blipFill>
        <p:spPr>
          <a:xfrm>
            <a:off x="9747542" y="5529679"/>
            <a:ext cx="2087823" cy="995519"/>
          </a:xfrm>
          <a:prstGeom prst="rect">
            <a:avLst/>
          </a:prstGeom>
          <a:ln w="12700">
            <a:miter lim="400000"/>
          </a:ln>
        </p:spPr>
      </p:pic>
      <p:sp>
        <p:nvSpPr>
          <p:cNvPr id="2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Aktion - Reaktion 6x">
    <p:spTree>
      <p:nvGrpSpPr>
        <p:cNvPr id="1" name=""/>
        <p:cNvGrpSpPr/>
        <p:nvPr/>
      </p:nvGrpSpPr>
      <p:grpSpPr>
        <a:xfrm>
          <a:off x="0" y="0"/>
          <a:ext cx="0" cy="0"/>
          <a:chOff x="0" y="0"/>
          <a:chExt cx="0" cy="0"/>
        </a:xfrm>
      </p:grpSpPr>
      <p:sp>
        <p:nvSpPr>
          <p:cNvPr id="247" name="Textebene 1…"/>
          <p:cNvSpPr txBox="1">
            <a:spLocks noGrp="1"/>
          </p:cNvSpPr>
          <p:nvPr>
            <p:ph type="body" sz="quarter" idx="1" hasCustomPrompt="1"/>
          </p:nvPr>
        </p:nvSpPr>
        <p:spPr>
          <a:xfrm>
            <a:off x="213836" y="1458912"/>
            <a:ext cx="6037496" cy="63341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vl2pPr>
              <a:lnSpc>
                <a:spcPct val="100000"/>
              </a:lnSpc>
              <a:spcBef>
                <a:spcPts val="0"/>
              </a:spcBef>
              <a:defRPr>
                <a:solidFill>
                  <a:srgbClr val="FFFFFF"/>
                </a:solidFill>
                <a:latin typeface="Times New Roman"/>
                <a:ea typeface="Times New Roman"/>
                <a:cs typeface="Times New Roman"/>
                <a:sym typeface="Times New Roman"/>
              </a:defRPr>
            </a:lvl2pPr>
            <a:lvl3pPr>
              <a:lnSpc>
                <a:spcPct val="100000"/>
              </a:lnSpc>
              <a:spcBef>
                <a:spcPts val="0"/>
              </a:spcBef>
              <a:defRPr>
                <a:solidFill>
                  <a:srgbClr val="FFFFFF"/>
                </a:solidFill>
                <a:latin typeface="Times New Roman"/>
                <a:ea typeface="Times New Roman"/>
                <a:cs typeface="Times New Roman"/>
                <a:sym typeface="Times New Roman"/>
              </a:defRPr>
            </a:lvl3pPr>
            <a:lvl4pPr>
              <a:lnSpc>
                <a:spcPct val="100000"/>
              </a:lnSpc>
              <a:spcBef>
                <a:spcPts val="0"/>
              </a:spcBef>
              <a:defRPr>
                <a:solidFill>
                  <a:srgbClr val="FFFFFF"/>
                </a:solidFill>
                <a:latin typeface="Times New Roman"/>
                <a:ea typeface="Times New Roman"/>
                <a:cs typeface="Times New Roman"/>
                <a:sym typeface="Times New Roman"/>
              </a:defRPr>
            </a:lvl4pPr>
            <a:lvl5pPr>
              <a:lnSpc>
                <a:spcPct val="100000"/>
              </a:lnSpc>
              <a:spcBef>
                <a:spcPts val="0"/>
              </a:spcBef>
              <a:defRPr>
                <a:solidFill>
                  <a:srgbClr val="FFFFFF"/>
                </a:solidFill>
                <a:latin typeface="Times New Roman"/>
                <a:ea typeface="Times New Roman"/>
                <a:cs typeface="Times New Roman"/>
                <a:sym typeface="Times New Roman"/>
              </a:defRPr>
            </a:lvl5pPr>
          </a:lstStyle>
          <a:p>
            <a:r>
              <a:t>Text  bearbeiten</a:t>
            </a:r>
          </a:p>
          <a:p>
            <a:pPr lvl="1"/>
            <a:endParaRPr/>
          </a:p>
          <a:p>
            <a:pPr lvl="2"/>
            <a:endParaRPr/>
          </a:p>
          <a:p>
            <a:pPr lvl="3"/>
            <a:endParaRPr/>
          </a:p>
          <a:p>
            <a:pPr lvl="4"/>
            <a:endParaRPr/>
          </a:p>
        </p:txBody>
      </p:sp>
      <p:sp>
        <p:nvSpPr>
          <p:cNvPr id="248" name="Textplatzhalter 8"/>
          <p:cNvSpPr>
            <a:spLocks noGrp="1"/>
          </p:cNvSpPr>
          <p:nvPr>
            <p:ph type="body" sz="quarter" idx="21" hasCustomPrompt="1"/>
          </p:nvPr>
        </p:nvSpPr>
        <p:spPr>
          <a:xfrm>
            <a:off x="213835" y="2239870"/>
            <a:ext cx="5879143" cy="63341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49" name="Textplatzhalter 8"/>
          <p:cNvSpPr>
            <a:spLocks noGrp="1"/>
          </p:cNvSpPr>
          <p:nvPr>
            <p:ph type="body" sz="quarter" idx="22" hasCustomPrompt="1"/>
          </p:nvPr>
        </p:nvSpPr>
        <p:spPr>
          <a:xfrm>
            <a:off x="213835" y="3038406"/>
            <a:ext cx="5879143" cy="63341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0" name="Textplatzhalter 8"/>
          <p:cNvSpPr>
            <a:spLocks noGrp="1"/>
          </p:cNvSpPr>
          <p:nvPr>
            <p:ph type="body" sz="quarter" idx="23" hasCustomPrompt="1"/>
          </p:nvPr>
        </p:nvSpPr>
        <p:spPr>
          <a:xfrm>
            <a:off x="213835" y="3836942"/>
            <a:ext cx="5879143" cy="63341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1" name="Textplatzhalter 8"/>
          <p:cNvSpPr>
            <a:spLocks noGrp="1"/>
          </p:cNvSpPr>
          <p:nvPr>
            <p:ph type="body" sz="quarter" idx="24" hasCustomPrompt="1"/>
          </p:nvPr>
        </p:nvSpPr>
        <p:spPr>
          <a:xfrm>
            <a:off x="213835" y="4635477"/>
            <a:ext cx="5879143" cy="63341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2" name="Textplatzhalter 8"/>
          <p:cNvSpPr>
            <a:spLocks noGrp="1"/>
          </p:cNvSpPr>
          <p:nvPr>
            <p:ph type="body" sz="quarter" idx="25" hasCustomPrompt="1"/>
          </p:nvPr>
        </p:nvSpPr>
        <p:spPr>
          <a:xfrm>
            <a:off x="213835" y="5434014"/>
            <a:ext cx="5879143" cy="633414"/>
          </a:xfrm>
          <a:prstGeom prst="rect">
            <a:avLst/>
          </a:prstGeom>
          <a:solidFill>
            <a:schemeClr val="accent1"/>
          </a:solidFill>
        </p:spPr>
        <p:txBody>
          <a:bodyPr lIns="72000" tIns="72000" rIns="72000" bIns="7200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3" name="Titeltext"/>
          <p:cNvSpPr txBox="1">
            <a:spLocks noGrp="1"/>
          </p:cNvSpPr>
          <p:nvPr>
            <p:ph type="title"/>
          </p:nvPr>
        </p:nvSpPr>
        <p:spPr>
          <a:prstGeom prst="rect">
            <a:avLst/>
          </a:prstGeom>
        </p:spPr>
        <p:txBody>
          <a:bodyPr/>
          <a:lstStyle/>
          <a:p>
            <a:r>
              <a:t>Titeltext</a:t>
            </a:r>
          </a:p>
        </p:txBody>
      </p:sp>
      <p:sp>
        <p:nvSpPr>
          <p:cNvPr id="254" name="Textplatzhalter 8"/>
          <p:cNvSpPr>
            <a:spLocks noGrp="1"/>
          </p:cNvSpPr>
          <p:nvPr>
            <p:ph type="body" sz="quarter" idx="26" hasCustomPrompt="1"/>
          </p:nvPr>
        </p:nvSpPr>
        <p:spPr>
          <a:xfrm>
            <a:off x="6108539" y="2237726"/>
            <a:ext cx="5863861" cy="633513"/>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5" name="Textplatzhalter 8"/>
          <p:cNvSpPr>
            <a:spLocks noGrp="1"/>
          </p:cNvSpPr>
          <p:nvPr>
            <p:ph type="body" sz="quarter" idx="27" hasCustomPrompt="1"/>
          </p:nvPr>
        </p:nvSpPr>
        <p:spPr>
          <a:xfrm>
            <a:off x="6108539" y="3038406"/>
            <a:ext cx="5863861" cy="63341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6" name="Textplatzhalter 8"/>
          <p:cNvSpPr>
            <a:spLocks noGrp="1"/>
          </p:cNvSpPr>
          <p:nvPr>
            <p:ph type="body" sz="quarter" idx="28" hasCustomPrompt="1"/>
          </p:nvPr>
        </p:nvSpPr>
        <p:spPr>
          <a:xfrm>
            <a:off x="6108539" y="3836942"/>
            <a:ext cx="5863861" cy="63341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7" name="Textplatzhalter 8"/>
          <p:cNvSpPr>
            <a:spLocks noGrp="1"/>
          </p:cNvSpPr>
          <p:nvPr>
            <p:ph type="body" sz="quarter" idx="29" hasCustomPrompt="1"/>
          </p:nvPr>
        </p:nvSpPr>
        <p:spPr>
          <a:xfrm>
            <a:off x="6108539" y="4635477"/>
            <a:ext cx="5863861" cy="63341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8" name="Textplatzhalter 8"/>
          <p:cNvSpPr>
            <a:spLocks noGrp="1"/>
          </p:cNvSpPr>
          <p:nvPr>
            <p:ph type="body" sz="quarter" idx="30" hasCustomPrompt="1"/>
          </p:nvPr>
        </p:nvSpPr>
        <p:spPr>
          <a:xfrm>
            <a:off x="6108539" y="5434014"/>
            <a:ext cx="5863861" cy="633414"/>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59" name="Textplatzhalter 8"/>
          <p:cNvSpPr>
            <a:spLocks noGrp="1"/>
          </p:cNvSpPr>
          <p:nvPr>
            <p:ph type="body" sz="quarter" idx="31" hasCustomPrompt="1"/>
          </p:nvPr>
        </p:nvSpPr>
        <p:spPr>
          <a:xfrm>
            <a:off x="6108539" y="1458912"/>
            <a:ext cx="5863862" cy="633415"/>
          </a:xfrm>
          <a:prstGeom prst="rect">
            <a:avLst/>
          </a:prstGeom>
          <a:solidFill>
            <a:schemeClr val="accent6"/>
          </a:solidFill>
        </p:spPr>
        <p:txBody>
          <a:bodyPr lIns="0" tIns="0" rIns="0" bIns="0" anchor="ctr"/>
          <a:lstStyle>
            <a:lvl1pPr>
              <a:lnSpc>
                <a:spcPct val="100000"/>
              </a:lnSpc>
              <a:spcBef>
                <a:spcPts val="0"/>
              </a:spcBef>
              <a:defRPr>
                <a:solidFill>
                  <a:srgbClr val="FFFFFF"/>
                </a:solidFill>
                <a:latin typeface="Times New Roman"/>
                <a:ea typeface="Times New Roman"/>
                <a:cs typeface="Times New Roman"/>
                <a:sym typeface="Times New Roman"/>
              </a:defRPr>
            </a:lvl1pPr>
          </a:lstStyle>
          <a:p>
            <a:r>
              <a:t>Text  bearbeiten</a:t>
            </a:r>
          </a:p>
        </p:txBody>
      </p:sp>
      <p:sp>
        <p:nvSpPr>
          <p:cNvPr id="26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2 Bilder">
    <p:spTree>
      <p:nvGrpSpPr>
        <p:cNvPr id="1" name=""/>
        <p:cNvGrpSpPr/>
        <p:nvPr/>
      </p:nvGrpSpPr>
      <p:grpSpPr>
        <a:xfrm>
          <a:off x="0" y="0"/>
          <a:ext cx="0" cy="0"/>
          <a:chOff x="0" y="0"/>
          <a:chExt cx="0" cy="0"/>
        </a:xfrm>
      </p:grpSpPr>
      <p:sp>
        <p:nvSpPr>
          <p:cNvPr id="267" name="Textebene 1…"/>
          <p:cNvSpPr txBox="1">
            <a:spLocks noGrp="1"/>
          </p:cNvSpPr>
          <p:nvPr>
            <p:ph type="body" sz="half" idx="1" hasCustomPrompt="1"/>
          </p:nvPr>
        </p:nvSpPr>
        <p:spPr>
          <a:xfrm>
            <a:off x="6419850" y="1458912"/>
            <a:ext cx="5552550" cy="4609575"/>
          </a:xfrm>
          <a:prstGeom prst="rect">
            <a:avLst/>
          </a:prstGeom>
          <a:solidFill>
            <a:schemeClr val="accent6">
              <a:lumOff val="37958"/>
            </a:schemeClr>
          </a:solidFill>
        </p:spPr>
        <p:txBody>
          <a:bodyPr lIns="179999" tIns="179999" rIns="179999" bIns="179999"/>
          <a:lstStyle>
            <a:lvl1pPr marL="234945" indent="-234945">
              <a:buSzPct val="100000"/>
              <a:buChar char="•"/>
            </a:lvl1pPr>
          </a:lstStyle>
          <a:p>
            <a:r>
              <a:t>Text einfügen</a:t>
            </a:r>
          </a:p>
          <a:p>
            <a:pPr lvl="1"/>
            <a:endParaRPr/>
          </a:p>
          <a:p>
            <a:pPr lvl="2"/>
            <a:endParaRPr/>
          </a:p>
          <a:p>
            <a:pPr lvl="3"/>
            <a:endParaRPr/>
          </a:p>
          <a:p>
            <a:pPr lvl="4"/>
            <a:endParaRPr/>
          </a:p>
        </p:txBody>
      </p:sp>
      <p:sp>
        <p:nvSpPr>
          <p:cNvPr id="268" name="Textplatzhalter 2"/>
          <p:cNvSpPr>
            <a:spLocks noGrp="1"/>
          </p:cNvSpPr>
          <p:nvPr>
            <p:ph type="body" sz="quarter" idx="21"/>
          </p:nvPr>
        </p:nvSpPr>
        <p:spPr>
          <a:xfrm>
            <a:off x="6419850" y="4628484"/>
            <a:ext cx="5554665" cy="1440002"/>
          </a:xfrm>
          <a:prstGeom prst="rect">
            <a:avLst/>
          </a:prstGeom>
          <a:solidFill>
            <a:schemeClr val="accent1">
              <a:alpha val="80000"/>
            </a:schemeClr>
          </a:solidFill>
        </p:spPr>
        <p:txBody>
          <a:bodyPr lIns="72000" tIns="72000" rIns="72000" bIns="72000" anchor="ctr"/>
          <a:lstStyle/>
          <a:p>
            <a:endParaRPr/>
          </a:p>
        </p:txBody>
      </p:sp>
      <p:sp>
        <p:nvSpPr>
          <p:cNvPr id="269" name="Textplatzhalter 4"/>
          <p:cNvSpPr>
            <a:spLocks noGrp="1"/>
          </p:cNvSpPr>
          <p:nvPr>
            <p:ph type="body" sz="quarter" idx="22"/>
          </p:nvPr>
        </p:nvSpPr>
        <p:spPr>
          <a:xfrm>
            <a:off x="214202" y="4628484"/>
            <a:ext cx="5557948" cy="1440002"/>
          </a:xfrm>
          <a:prstGeom prst="rect">
            <a:avLst/>
          </a:prstGeom>
          <a:solidFill>
            <a:schemeClr val="accent1">
              <a:alpha val="80000"/>
            </a:schemeClr>
          </a:solidFill>
        </p:spPr>
        <p:txBody>
          <a:bodyPr anchor="ctr"/>
          <a:lstStyle/>
          <a:p>
            <a:endParaRPr/>
          </a:p>
        </p:txBody>
      </p:sp>
      <p:sp>
        <p:nvSpPr>
          <p:cNvPr id="270" name="Titeltext"/>
          <p:cNvSpPr txBox="1">
            <a:spLocks noGrp="1"/>
          </p:cNvSpPr>
          <p:nvPr>
            <p:ph type="title"/>
          </p:nvPr>
        </p:nvSpPr>
        <p:spPr>
          <a:prstGeom prst="rect">
            <a:avLst/>
          </a:prstGeom>
        </p:spPr>
        <p:txBody>
          <a:bodyPr/>
          <a:lstStyle/>
          <a:p>
            <a:r>
              <a:t>Titeltext</a:t>
            </a:r>
          </a:p>
        </p:txBody>
      </p:sp>
      <p:sp>
        <p:nvSpPr>
          <p:cNvPr id="27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3 Bilder">
    <p:spTree>
      <p:nvGrpSpPr>
        <p:cNvPr id="1" name=""/>
        <p:cNvGrpSpPr/>
        <p:nvPr/>
      </p:nvGrpSpPr>
      <p:grpSpPr>
        <a:xfrm>
          <a:off x="0" y="0"/>
          <a:ext cx="0" cy="0"/>
          <a:chOff x="0" y="0"/>
          <a:chExt cx="0" cy="0"/>
        </a:xfrm>
      </p:grpSpPr>
      <p:sp>
        <p:nvSpPr>
          <p:cNvPr id="278" name="Textebene 1…"/>
          <p:cNvSpPr txBox="1">
            <a:spLocks noGrp="1"/>
          </p:cNvSpPr>
          <p:nvPr>
            <p:ph type="body" sz="half" idx="1" hasCustomPrompt="1"/>
          </p:nvPr>
        </p:nvSpPr>
        <p:spPr>
          <a:xfrm>
            <a:off x="8194675" y="1458912"/>
            <a:ext cx="3779840" cy="4608515"/>
          </a:xfrm>
          <a:prstGeom prst="rect">
            <a:avLst/>
          </a:prstGeom>
          <a:solidFill>
            <a:schemeClr val="accent6">
              <a:lumOff val="37958"/>
            </a:schemeClr>
          </a:solidFill>
        </p:spPr>
        <p:txBody>
          <a:bodyPr lIns="179999" tIns="179999" rIns="179999" bIns="179999"/>
          <a:lstStyle>
            <a:lvl1pPr marL="234945" indent="-234945">
              <a:buSzPct val="100000"/>
              <a:buFont typeface="Arial"/>
              <a:buChar char="•"/>
            </a:lvl1pPr>
            <a:lvl2pPr>
              <a:buFont typeface="Arial"/>
            </a:lvl2pPr>
            <a:lvl3pPr>
              <a:buFont typeface="Arial"/>
            </a:lvl3pPr>
            <a:lvl4pPr>
              <a:buFont typeface="Arial"/>
            </a:lvl4pPr>
            <a:lvl5pPr>
              <a:buFont typeface="Arial"/>
            </a:lvl5pPr>
          </a:lstStyle>
          <a:p>
            <a:r>
              <a:t>Text einfügen</a:t>
            </a:r>
          </a:p>
          <a:p>
            <a:pPr lvl="1"/>
            <a:endParaRPr/>
          </a:p>
          <a:p>
            <a:pPr lvl="2"/>
            <a:endParaRPr/>
          </a:p>
          <a:p>
            <a:pPr lvl="3"/>
            <a:endParaRPr/>
          </a:p>
          <a:p>
            <a:pPr lvl="4"/>
            <a:endParaRPr/>
          </a:p>
        </p:txBody>
      </p:sp>
      <p:sp>
        <p:nvSpPr>
          <p:cNvPr id="279" name="Textplatzhalter 2"/>
          <p:cNvSpPr>
            <a:spLocks noGrp="1"/>
          </p:cNvSpPr>
          <p:nvPr>
            <p:ph type="body" sz="quarter" idx="21"/>
          </p:nvPr>
        </p:nvSpPr>
        <p:spPr>
          <a:xfrm>
            <a:off x="8194675" y="5065297"/>
            <a:ext cx="3777725" cy="1008001"/>
          </a:xfrm>
          <a:prstGeom prst="rect">
            <a:avLst/>
          </a:prstGeom>
          <a:solidFill>
            <a:schemeClr val="accent1">
              <a:alpha val="80000"/>
            </a:schemeClr>
          </a:solidFill>
        </p:spPr>
        <p:txBody>
          <a:bodyPr lIns="72000" tIns="72000" rIns="72000" bIns="72000" anchor="ctr"/>
          <a:lstStyle/>
          <a:p>
            <a:endParaRPr/>
          </a:p>
        </p:txBody>
      </p:sp>
      <p:sp>
        <p:nvSpPr>
          <p:cNvPr id="280" name="Textplatzhalter 2"/>
          <p:cNvSpPr>
            <a:spLocks noGrp="1"/>
          </p:cNvSpPr>
          <p:nvPr>
            <p:ph type="body" sz="quarter" idx="22"/>
          </p:nvPr>
        </p:nvSpPr>
        <p:spPr>
          <a:xfrm>
            <a:off x="4194175" y="5065297"/>
            <a:ext cx="3797302" cy="1008001"/>
          </a:xfrm>
          <a:prstGeom prst="rect">
            <a:avLst/>
          </a:prstGeom>
          <a:solidFill>
            <a:schemeClr val="accent1">
              <a:alpha val="80000"/>
            </a:schemeClr>
          </a:solidFill>
        </p:spPr>
        <p:txBody>
          <a:bodyPr lIns="72000" tIns="72000" rIns="72000" bIns="72000" anchor="ctr"/>
          <a:lstStyle/>
          <a:p>
            <a:endParaRPr/>
          </a:p>
        </p:txBody>
      </p:sp>
      <p:sp>
        <p:nvSpPr>
          <p:cNvPr id="281" name="Textplatzhalter 2"/>
          <p:cNvSpPr>
            <a:spLocks noGrp="1"/>
          </p:cNvSpPr>
          <p:nvPr>
            <p:ph type="body" sz="quarter" idx="23"/>
          </p:nvPr>
        </p:nvSpPr>
        <p:spPr>
          <a:xfrm>
            <a:off x="213836" y="5065297"/>
            <a:ext cx="3770791" cy="1008001"/>
          </a:xfrm>
          <a:prstGeom prst="rect">
            <a:avLst/>
          </a:prstGeom>
          <a:solidFill>
            <a:schemeClr val="accent1">
              <a:alpha val="80000"/>
            </a:schemeClr>
          </a:solidFill>
        </p:spPr>
        <p:txBody>
          <a:bodyPr lIns="72000" tIns="72000" rIns="72000" bIns="72000" anchor="ctr"/>
          <a:lstStyle/>
          <a:p>
            <a:endParaRPr/>
          </a:p>
        </p:txBody>
      </p:sp>
      <p:sp>
        <p:nvSpPr>
          <p:cNvPr id="282" name="Titeltext"/>
          <p:cNvSpPr txBox="1">
            <a:spLocks noGrp="1"/>
          </p:cNvSpPr>
          <p:nvPr>
            <p:ph type="title"/>
          </p:nvPr>
        </p:nvSpPr>
        <p:spPr>
          <a:prstGeom prst="rect">
            <a:avLst/>
          </a:prstGeom>
        </p:spPr>
        <p:txBody>
          <a:bodyPr/>
          <a:lstStyle/>
          <a:p>
            <a:r>
              <a:t>Titeltext</a:t>
            </a:r>
          </a:p>
        </p:txBody>
      </p:sp>
      <p:sp>
        <p:nvSpPr>
          <p:cNvPr id="28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4 Inhalte mit Bezeichnung">
    <p:spTree>
      <p:nvGrpSpPr>
        <p:cNvPr id="1" name=""/>
        <p:cNvGrpSpPr/>
        <p:nvPr/>
      </p:nvGrpSpPr>
      <p:grpSpPr>
        <a:xfrm>
          <a:off x="0" y="0"/>
          <a:ext cx="0" cy="0"/>
          <a:chOff x="0" y="0"/>
          <a:chExt cx="0" cy="0"/>
        </a:xfrm>
      </p:grpSpPr>
      <p:sp>
        <p:nvSpPr>
          <p:cNvPr id="290" name="Textebene 1…"/>
          <p:cNvSpPr txBox="1">
            <a:spLocks noGrp="1"/>
          </p:cNvSpPr>
          <p:nvPr>
            <p:ph type="body" sz="quarter" idx="1" hasCustomPrompt="1"/>
          </p:nvPr>
        </p:nvSpPr>
        <p:spPr>
          <a:xfrm>
            <a:off x="9272399" y="1457852"/>
            <a:ext cx="2700002" cy="4608515"/>
          </a:xfrm>
          <a:prstGeom prst="rect">
            <a:avLst/>
          </a:prstGeom>
          <a:solidFill>
            <a:schemeClr val="accent6">
              <a:lumOff val="37958"/>
            </a:schemeClr>
          </a:solidFill>
        </p:spPr>
        <p:txBody>
          <a:bodyPr lIns="179999" tIns="179999" rIns="179999" bIns="179999"/>
          <a:lstStyle>
            <a:lvl1pPr marL="234945" indent="-234945"/>
            <a:lvl2pPr marL="234945"/>
            <a:lvl3pPr marL="234945"/>
            <a:lvl4pPr marL="234945"/>
            <a:lvl5pPr marL="234945"/>
          </a:lstStyle>
          <a:p>
            <a:r>
              <a:t>Text einfügen</a:t>
            </a:r>
          </a:p>
          <a:p>
            <a:pPr lvl="1"/>
            <a:endParaRPr/>
          </a:p>
          <a:p>
            <a:pPr lvl="2"/>
            <a:endParaRPr/>
          </a:p>
          <a:p>
            <a:pPr lvl="3"/>
            <a:endParaRPr/>
          </a:p>
          <a:p>
            <a:pPr lvl="4"/>
            <a:endParaRPr/>
          </a:p>
        </p:txBody>
      </p:sp>
      <p:sp>
        <p:nvSpPr>
          <p:cNvPr id="291" name="Textplatzhalter 2"/>
          <p:cNvSpPr>
            <a:spLocks noGrp="1"/>
          </p:cNvSpPr>
          <p:nvPr>
            <p:ph type="body" sz="quarter" idx="21" hasCustomPrompt="1"/>
          </p:nvPr>
        </p:nvSpPr>
        <p:spPr>
          <a:xfrm>
            <a:off x="9271065" y="5084443"/>
            <a:ext cx="2700002" cy="982982"/>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Headline</a:t>
            </a:r>
          </a:p>
        </p:txBody>
      </p:sp>
      <p:sp>
        <p:nvSpPr>
          <p:cNvPr id="292" name="Textplatzhalter 2"/>
          <p:cNvSpPr>
            <a:spLocks noGrp="1"/>
          </p:cNvSpPr>
          <p:nvPr>
            <p:ph type="body" sz="quarter" idx="22" hasCustomPrompt="1"/>
          </p:nvPr>
        </p:nvSpPr>
        <p:spPr>
          <a:xfrm>
            <a:off x="6251990" y="5085503"/>
            <a:ext cx="2700002" cy="982982"/>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Headline</a:t>
            </a:r>
          </a:p>
        </p:txBody>
      </p:sp>
      <p:sp>
        <p:nvSpPr>
          <p:cNvPr id="293" name="Textplatzhalter 2"/>
          <p:cNvSpPr>
            <a:spLocks noGrp="1"/>
          </p:cNvSpPr>
          <p:nvPr>
            <p:ph type="body" sz="quarter" idx="23" hasCustomPrompt="1"/>
          </p:nvPr>
        </p:nvSpPr>
        <p:spPr>
          <a:xfrm>
            <a:off x="3232912" y="5085503"/>
            <a:ext cx="2700003" cy="982982"/>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Headline</a:t>
            </a:r>
          </a:p>
        </p:txBody>
      </p:sp>
      <p:sp>
        <p:nvSpPr>
          <p:cNvPr id="294" name="Textplatzhalter 2"/>
          <p:cNvSpPr>
            <a:spLocks noGrp="1"/>
          </p:cNvSpPr>
          <p:nvPr>
            <p:ph type="body" sz="quarter" idx="24" hasCustomPrompt="1"/>
          </p:nvPr>
        </p:nvSpPr>
        <p:spPr>
          <a:xfrm>
            <a:off x="213836" y="5085503"/>
            <a:ext cx="2700004" cy="982982"/>
          </a:xfrm>
          <a:prstGeom prst="rect">
            <a:avLst/>
          </a:prstGeom>
          <a:solidFill>
            <a:schemeClr val="accent1">
              <a:alpha val="80000"/>
            </a:schemeClr>
          </a:solidFill>
        </p:spPr>
        <p:txBody>
          <a:bodyPr lIns="72000" tIns="72000" rIns="72000" bIns="72000" anchor="ctr"/>
          <a:lstStyle>
            <a:lvl1pPr algn="ctr">
              <a:lnSpc>
                <a:spcPct val="100000"/>
              </a:lnSpc>
              <a:spcBef>
                <a:spcPts val="0"/>
              </a:spcBef>
              <a:defRPr>
                <a:solidFill>
                  <a:srgbClr val="FFFFFF"/>
                </a:solidFill>
                <a:latin typeface="Times New Roman"/>
                <a:ea typeface="Times New Roman"/>
                <a:cs typeface="Times New Roman"/>
                <a:sym typeface="Times New Roman"/>
              </a:defRPr>
            </a:lvl1pPr>
          </a:lstStyle>
          <a:p>
            <a:r>
              <a:t>Headline</a:t>
            </a:r>
          </a:p>
        </p:txBody>
      </p:sp>
      <p:sp>
        <p:nvSpPr>
          <p:cNvPr id="295" name="Titeltext"/>
          <p:cNvSpPr txBox="1">
            <a:spLocks noGrp="1"/>
          </p:cNvSpPr>
          <p:nvPr>
            <p:ph type="title"/>
          </p:nvPr>
        </p:nvSpPr>
        <p:spPr>
          <a:prstGeom prst="rect">
            <a:avLst/>
          </a:prstGeom>
        </p:spPr>
        <p:txBody>
          <a:bodyPr/>
          <a:lstStyle/>
          <a:p>
            <a:r>
              <a:t>Titeltext</a:t>
            </a:r>
          </a:p>
        </p:txBody>
      </p:sp>
      <p:sp>
        <p:nvSpPr>
          <p:cNvPr id="29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 Bild, 2 Texte, Gegenüberstellung">
    <p:spTree>
      <p:nvGrpSpPr>
        <p:cNvPr id="1" name=""/>
        <p:cNvGrpSpPr/>
        <p:nvPr/>
      </p:nvGrpSpPr>
      <p:grpSpPr>
        <a:xfrm>
          <a:off x="0" y="0"/>
          <a:ext cx="0" cy="0"/>
          <a:chOff x="0" y="0"/>
          <a:chExt cx="0" cy="0"/>
        </a:xfrm>
      </p:grpSpPr>
      <p:sp>
        <p:nvSpPr>
          <p:cNvPr id="303" name="Picture Placeholder 1"/>
          <p:cNvSpPr>
            <a:spLocks noGrp="1"/>
          </p:cNvSpPr>
          <p:nvPr>
            <p:ph type="pic" sz="half" idx="21"/>
          </p:nvPr>
        </p:nvSpPr>
        <p:spPr>
          <a:xfrm>
            <a:off x="4194175" y="1458915"/>
            <a:ext cx="3797300" cy="4608511"/>
          </a:xfrm>
          <a:prstGeom prst="rect">
            <a:avLst/>
          </a:prstGeom>
        </p:spPr>
        <p:txBody>
          <a:bodyPr lIns="91439" tIns="45719" rIns="91439" bIns="45719">
            <a:noAutofit/>
          </a:bodyPr>
          <a:lstStyle/>
          <a:p>
            <a:endParaRPr/>
          </a:p>
        </p:txBody>
      </p:sp>
      <p:sp>
        <p:nvSpPr>
          <p:cNvPr id="304" name="Textebene 1…"/>
          <p:cNvSpPr txBox="1">
            <a:spLocks noGrp="1"/>
          </p:cNvSpPr>
          <p:nvPr>
            <p:ph type="body" sz="half" idx="1" hasCustomPrompt="1"/>
          </p:nvPr>
        </p:nvSpPr>
        <p:spPr>
          <a:xfrm>
            <a:off x="213836" y="1458912"/>
            <a:ext cx="3786665" cy="4608515"/>
          </a:xfrm>
          <a:prstGeom prst="rect">
            <a:avLst/>
          </a:prstGeom>
          <a:solidFill>
            <a:schemeClr val="accent1"/>
          </a:solidFill>
        </p:spPr>
        <p:txBody>
          <a:bodyPr lIns="72000" tIns="72000" rIns="72000" bIns="72000" anchor="ctr"/>
          <a:lstStyle>
            <a:lvl1pPr>
              <a:spcBef>
                <a:spcPts val="1600"/>
              </a:spcBef>
              <a:defRPr sz="2000">
                <a:solidFill>
                  <a:srgbClr val="FFFFFF"/>
                </a:solidFill>
                <a:latin typeface="Times New Roman"/>
                <a:ea typeface="Times New Roman"/>
                <a:cs typeface="Times New Roman"/>
                <a:sym typeface="Times New Roman"/>
              </a:defRPr>
            </a:lvl1pPr>
            <a:lvl2pPr>
              <a:spcBef>
                <a:spcPts val="1600"/>
              </a:spcBef>
              <a:defRPr sz="2000">
                <a:solidFill>
                  <a:srgbClr val="FFFFFF"/>
                </a:solidFill>
                <a:latin typeface="Times New Roman"/>
                <a:ea typeface="Times New Roman"/>
                <a:cs typeface="Times New Roman"/>
                <a:sym typeface="Times New Roman"/>
              </a:defRPr>
            </a:lvl2pPr>
            <a:lvl3pPr>
              <a:spcBef>
                <a:spcPts val="1600"/>
              </a:spcBef>
              <a:defRPr sz="2000">
                <a:solidFill>
                  <a:srgbClr val="FFFFFF"/>
                </a:solidFill>
                <a:latin typeface="Times New Roman"/>
                <a:ea typeface="Times New Roman"/>
                <a:cs typeface="Times New Roman"/>
                <a:sym typeface="Times New Roman"/>
              </a:defRPr>
            </a:lvl3pPr>
            <a:lvl4pPr>
              <a:spcBef>
                <a:spcPts val="1600"/>
              </a:spcBef>
              <a:defRPr sz="2000">
                <a:solidFill>
                  <a:srgbClr val="FFFFFF"/>
                </a:solidFill>
                <a:latin typeface="Times New Roman"/>
                <a:ea typeface="Times New Roman"/>
                <a:cs typeface="Times New Roman"/>
                <a:sym typeface="Times New Roman"/>
              </a:defRPr>
            </a:lvl4pPr>
            <a:lvl5pPr>
              <a:spcBef>
                <a:spcPts val="1600"/>
              </a:spcBef>
              <a:defRPr sz="2000">
                <a:solidFill>
                  <a:srgbClr val="FFFFFF"/>
                </a:solidFill>
                <a:latin typeface="Times New Roman"/>
                <a:ea typeface="Times New Roman"/>
                <a:cs typeface="Times New Roman"/>
                <a:sym typeface="Times New Roman"/>
              </a:defRPr>
            </a:lvl5pPr>
          </a:lstStyle>
          <a:p>
            <a:r>
              <a:t>Text 1</a:t>
            </a:r>
          </a:p>
          <a:p>
            <a:pPr lvl="1"/>
            <a:endParaRPr/>
          </a:p>
          <a:p>
            <a:pPr lvl="2"/>
            <a:endParaRPr/>
          </a:p>
          <a:p>
            <a:pPr lvl="3"/>
            <a:endParaRPr/>
          </a:p>
          <a:p>
            <a:pPr lvl="4"/>
            <a:endParaRPr/>
          </a:p>
        </p:txBody>
      </p:sp>
      <p:sp>
        <p:nvSpPr>
          <p:cNvPr id="305" name="Textplatzhalter 2"/>
          <p:cNvSpPr>
            <a:spLocks noGrp="1"/>
          </p:cNvSpPr>
          <p:nvPr>
            <p:ph type="body" sz="half" idx="22" hasCustomPrompt="1"/>
          </p:nvPr>
        </p:nvSpPr>
        <p:spPr>
          <a:xfrm>
            <a:off x="8194675" y="1458912"/>
            <a:ext cx="3777725" cy="4608513"/>
          </a:xfrm>
          <a:prstGeom prst="rect">
            <a:avLst/>
          </a:prstGeom>
          <a:solidFill>
            <a:schemeClr val="accent6">
              <a:lumOff val="37958"/>
            </a:schemeClr>
          </a:solidFill>
        </p:spPr>
        <p:txBody>
          <a:bodyPr lIns="72000" tIns="72000" rIns="72000" bIns="72000" anchor="ctr"/>
          <a:lstStyle>
            <a:lvl1pPr algn="ctr">
              <a:spcBef>
                <a:spcPts val="1600"/>
              </a:spcBef>
              <a:defRPr>
                <a:solidFill>
                  <a:schemeClr val="accent5"/>
                </a:solidFill>
              </a:defRPr>
            </a:lvl1pPr>
          </a:lstStyle>
          <a:p>
            <a:r>
              <a:t>Text 2</a:t>
            </a:r>
          </a:p>
        </p:txBody>
      </p:sp>
      <p:sp>
        <p:nvSpPr>
          <p:cNvPr id="306" name="Titeltext"/>
          <p:cNvSpPr txBox="1">
            <a:spLocks noGrp="1"/>
          </p:cNvSpPr>
          <p:nvPr>
            <p:ph type="title"/>
          </p:nvPr>
        </p:nvSpPr>
        <p:spPr>
          <a:prstGeom prst="rect">
            <a:avLst/>
          </a:prstGeom>
        </p:spPr>
        <p:txBody>
          <a:bodyPr/>
          <a:lstStyle/>
          <a:p>
            <a:r>
              <a:t>Titeltext</a:t>
            </a:r>
          </a:p>
        </p:txBody>
      </p:sp>
      <p:sp>
        <p:nvSpPr>
          <p:cNvPr id="30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314" name="Textebene 1…"/>
          <p:cNvSpPr txBox="1">
            <a:spLocks noGrp="1"/>
          </p:cNvSpPr>
          <p:nvPr>
            <p:ph type="body" idx="1" hasCustomPrompt="1"/>
          </p:nvPr>
        </p:nvSpPr>
        <p:spPr>
          <a:xfrm>
            <a:off x="213836" y="1458912"/>
            <a:ext cx="11760677" cy="4608516"/>
          </a:xfrm>
          <a:prstGeom prst="rect">
            <a:avLst/>
          </a:prstGeom>
        </p:spPr>
        <p:txBody>
          <a:bodyPr anchor="ctr"/>
          <a:lstStyle>
            <a:lvl1pPr algn="ctr">
              <a:spcBef>
                <a:spcPts val="1200"/>
              </a:spcBef>
              <a:defRPr sz="4800" i="1">
                <a:latin typeface="Times New Roman"/>
                <a:ea typeface="Times New Roman"/>
                <a:cs typeface="Times New Roman"/>
                <a:sym typeface="Times New Roman"/>
              </a:defRPr>
            </a:lvl1pPr>
            <a:lvl2pPr algn="ctr">
              <a:spcBef>
                <a:spcPts val="1200"/>
              </a:spcBef>
              <a:defRPr sz="4800" i="1">
                <a:latin typeface="Times New Roman"/>
                <a:ea typeface="Times New Roman"/>
                <a:cs typeface="Times New Roman"/>
                <a:sym typeface="Times New Roman"/>
              </a:defRPr>
            </a:lvl2pPr>
            <a:lvl3pPr algn="ctr">
              <a:spcBef>
                <a:spcPts val="1200"/>
              </a:spcBef>
              <a:defRPr sz="4800" i="1">
                <a:latin typeface="Times New Roman"/>
                <a:ea typeface="Times New Roman"/>
                <a:cs typeface="Times New Roman"/>
                <a:sym typeface="Times New Roman"/>
              </a:defRPr>
            </a:lvl3pPr>
            <a:lvl4pPr algn="ctr">
              <a:spcBef>
                <a:spcPts val="1200"/>
              </a:spcBef>
              <a:defRPr sz="4800" i="1">
                <a:latin typeface="Times New Roman"/>
                <a:ea typeface="Times New Roman"/>
                <a:cs typeface="Times New Roman"/>
                <a:sym typeface="Times New Roman"/>
              </a:defRPr>
            </a:lvl4pPr>
            <a:lvl5pPr algn="ctr">
              <a:spcBef>
                <a:spcPts val="1200"/>
              </a:spcBef>
              <a:defRPr sz="4800" i="1">
                <a:latin typeface="Times New Roman"/>
                <a:ea typeface="Times New Roman"/>
                <a:cs typeface="Times New Roman"/>
                <a:sym typeface="Times New Roman"/>
              </a:defRPr>
            </a:lvl5pPr>
          </a:lstStyle>
          <a:p>
            <a:r>
              <a:t>Text bearbeiten</a:t>
            </a:r>
          </a:p>
          <a:p>
            <a:pPr lvl="1"/>
            <a:endParaRPr/>
          </a:p>
          <a:p>
            <a:pPr lvl="2"/>
            <a:endParaRPr/>
          </a:p>
          <a:p>
            <a:pPr lvl="3"/>
            <a:endParaRPr/>
          </a:p>
          <a:p>
            <a:pPr lvl="4"/>
            <a:endParaRPr/>
          </a:p>
        </p:txBody>
      </p:sp>
      <p:sp>
        <p:nvSpPr>
          <p:cNvPr id="315" name="Titeltext"/>
          <p:cNvSpPr txBox="1">
            <a:spLocks noGrp="1"/>
          </p:cNvSpPr>
          <p:nvPr>
            <p:ph type="title"/>
          </p:nvPr>
        </p:nvSpPr>
        <p:spPr>
          <a:prstGeom prst="rect">
            <a:avLst/>
          </a:prstGeom>
        </p:spPr>
        <p:txBody>
          <a:bodyPr/>
          <a:lstStyle/>
          <a:p>
            <a:r>
              <a:t>Titeltext</a:t>
            </a:r>
          </a:p>
        </p:txBody>
      </p:sp>
      <p:sp>
        <p:nvSpPr>
          <p:cNvPr id="31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Statement farbig">
    <p:spTree>
      <p:nvGrpSpPr>
        <p:cNvPr id="1" name=""/>
        <p:cNvGrpSpPr/>
        <p:nvPr/>
      </p:nvGrpSpPr>
      <p:grpSpPr>
        <a:xfrm>
          <a:off x="0" y="0"/>
          <a:ext cx="0" cy="0"/>
          <a:chOff x="0" y="0"/>
          <a:chExt cx="0" cy="0"/>
        </a:xfrm>
      </p:grpSpPr>
      <p:sp>
        <p:nvSpPr>
          <p:cNvPr id="323" name="Textebene 1…"/>
          <p:cNvSpPr txBox="1">
            <a:spLocks noGrp="1"/>
          </p:cNvSpPr>
          <p:nvPr>
            <p:ph type="body" idx="1" hasCustomPrompt="1"/>
          </p:nvPr>
        </p:nvSpPr>
        <p:spPr>
          <a:xfrm>
            <a:off x="0" y="0"/>
            <a:ext cx="12192000" cy="6858000"/>
          </a:xfrm>
          <a:prstGeom prst="rect">
            <a:avLst/>
          </a:prstGeom>
          <a:solidFill>
            <a:schemeClr val="accent1"/>
          </a:solidFill>
        </p:spPr>
        <p:txBody>
          <a:bodyPr lIns="539999" tIns="539999" rIns="539999" bIns="539999" anchor="ctr"/>
          <a:lstStyle>
            <a:lvl1pPr algn="ctr">
              <a:spcBef>
                <a:spcPts val="1200"/>
              </a:spcBef>
              <a:defRPr sz="4800" i="1">
                <a:solidFill>
                  <a:srgbClr val="FFFFFF"/>
                </a:solidFill>
                <a:latin typeface="Times New Roman"/>
                <a:ea typeface="Times New Roman"/>
                <a:cs typeface="Times New Roman"/>
                <a:sym typeface="Times New Roman"/>
              </a:defRPr>
            </a:lvl1pPr>
            <a:lvl2pPr algn="ctr">
              <a:spcBef>
                <a:spcPts val="1200"/>
              </a:spcBef>
              <a:defRPr sz="4800" i="1">
                <a:solidFill>
                  <a:srgbClr val="FFFFFF"/>
                </a:solidFill>
                <a:latin typeface="Times New Roman"/>
                <a:ea typeface="Times New Roman"/>
                <a:cs typeface="Times New Roman"/>
                <a:sym typeface="Times New Roman"/>
              </a:defRPr>
            </a:lvl2pPr>
            <a:lvl3pPr algn="ctr">
              <a:spcBef>
                <a:spcPts val="1200"/>
              </a:spcBef>
              <a:defRPr sz="4800" i="1">
                <a:solidFill>
                  <a:srgbClr val="FFFFFF"/>
                </a:solidFill>
                <a:latin typeface="Times New Roman"/>
                <a:ea typeface="Times New Roman"/>
                <a:cs typeface="Times New Roman"/>
                <a:sym typeface="Times New Roman"/>
              </a:defRPr>
            </a:lvl3pPr>
            <a:lvl4pPr algn="ctr">
              <a:spcBef>
                <a:spcPts val="1200"/>
              </a:spcBef>
              <a:defRPr sz="4800" i="1">
                <a:solidFill>
                  <a:srgbClr val="FFFFFF"/>
                </a:solidFill>
                <a:latin typeface="Times New Roman"/>
                <a:ea typeface="Times New Roman"/>
                <a:cs typeface="Times New Roman"/>
                <a:sym typeface="Times New Roman"/>
              </a:defRPr>
            </a:lvl4pPr>
            <a:lvl5pPr algn="ctr">
              <a:spcBef>
                <a:spcPts val="1200"/>
              </a:spcBef>
              <a:defRPr sz="4800" i="1">
                <a:solidFill>
                  <a:srgbClr val="FFFFFF"/>
                </a:solidFill>
                <a:latin typeface="Times New Roman"/>
                <a:ea typeface="Times New Roman"/>
                <a:cs typeface="Times New Roman"/>
                <a:sym typeface="Times New Roman"/>
              </a:defRPr>
            </a:lvl5pPr>
          </a:lstStyle>
          <a:p>
            <a:r>
              <a:t>Text bearbeiten</a:t>
            </a:r>
          </a:p>
          <a:p>
            <a:pPr lvl="1"/>
            <a:endParaRPr/>
          </a:p>
          <a:p>
            <a:pPr lvl="2"/>
            <a:endParaRPr/>
          </a:p>
          <a:p>
            <a:pPr lvl="3"/>
            <a:endParaRPr/>
          </a:p>
          <a:p>
            <a:pPr lvl="4"/>
            <a:endParaRPr/>
          </a:p>
        </p:txBody>
      </p:sp>
      <p:sp>
        <p:nvSpPr>
          <p:cNvPr id="324" name="Titeltext"/>
          <p:cNvSpPr txBox="1">
            <a:spLocks noGrp="1"/>
          </p:cNvSpPr>
          <p:nvPr>
            <p:ph type="title"/>
          </p:nvPr>
        </p:nvSpPr>
        <p:spPr>
          <a:prstGeom prst="rect">
            <a:avLst/>
          </a:prstGeom>
        </p:spPr>
        <p:txBody>
          <a:bodyPr/>
          <a:lstStyle>
            <a:lvl1pPr>
              <a:defRPr>
                <a:solidFill>
                  <a:srgbClr val="FFFFFF"/>
                </a:solidFill>
              </a:defRPr>
            </a:lvl1pPr>
          </a:lstStyle>
          <a:p>
            <a:r>
              <a:t>Titeltext</a:t>
            </a:r>
          </a:p>
        </p:txBody>
      </p:sp>
      <p:sp>
        <p:nvSpPr>
          <p:cNvPr id="3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Visionsfenster">
    <p:spTree>
      <p:nvGrpSpPr>
        <p:cNvPr id="1" name=""/>
        <p:cNvGrpSpPr/>
        <p:nvPr/>
      </p:nvGrpSpPr>
      <p:grpSpPr>
        <a:xfrm>
          <a:off x="0" y="0"/>
          <a:ext cx="0" cy="0"/>
          <a:chOff x="0" y="0"/>
          <a:chExt cx="0" cy="0"/>
        </a:xfrm>
      </p:grpSpPr>
      <p:sp>
        <p:nvSpPr>
          <p:cNvPr id="332" name="Titeltext"/>
          <p:cNvSpPr txBox="1">
            <a:spLocks noGrp="1"/>
          </p:cNvSpPr>
          <p:nvPr>
            <p:ph type="title"/>
          </p:nvPr>
        </p:nvSpPr>
        <p:spPr>
          <a:prstGeom prst="rect">
            <a:avLst/>
          </a:prstGeom>
        </p:spPr>
        <p:txBody>
          <a:bodyPr/>
          <a:lstStyle/>
          <a:p>
            <a:r>
              <a:t>Titeltext</a:t>
            </a:r>
          </a:p>
        </p:txBody>
      </p:sp>
      <p:sp>
        <p:nvSpPr>
          <p:cNvPr id="333" name="Rechteck 33"/>
          <p:cNvSpPr txBox="1"/>
          <p:nvPr/>
        </p:nvSpPr>
        <p:spPr>
          <a:xfrm>
            <a:off x="460742" y="2016380"/>
            <a:ext cx="373176" cy="137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sz="1000">
                <a:latin typeface="Calibri Light"/>
                <a:ea typeface="Calibri Light"/>
                <a:cs typeface="Calibri Light"/>
                <a:sym typeface="Calibri Light"/>
              </a:defRPr>
            </a:lvl1pPr>
          </a:lstStyle>
          <a:p>
            <a:r>
              <a:t>VISION</a:t>
            </a:r>
          </a:p>
        </p:txBody>
      </p:sp>
      <p:sp>
        <p:nvSpPr>
          <p:cNvPr id="334" name="Rechteck 33"/>
          <p:cNvSpPr txBox="1"/>
          <p:nvPr/>
        </p:nvSpPr>
        <p:spPr>
          <a:xfrm>
            <a:off x="248011" y="5149398"/>
            <a:ext cx="798638" cy="302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p>
            <a:pPr algn="ctr">
              <a:defRPr sz="1000">
                <a:latin typeface="Calibri Light"/>
                <a:ea typeface="Calibri Light"/>
                <a:cs typeface="Calibri Light"/>
                <a:sym typeface="Calibri Light"/>
              </a:defRPr>
            </a:pPr>
            <a:r>
              <a:t>PROJEKTE &amp; </a:t>
            </a:r>
          </a:p>
          <a:p>
            <a:pPr algn="ctr">
              <a:defRPr sz="1000">
                <a:latin typeface="Calibri Light"/>
                <a:ea typeface="Calibri Light"/>
                <a:cs typeface="Calibri Light"/>
                <a:sym typeface="Calibri Light"/>
              </a:defRPr>
            </a:pPr>
            <a:r>
              <a:t>MASSNAHMEN</a:t>
            </a:r>
          </a:p>
        </p:txBody>
      </p:sp>
      <p:sp>
        <p:nvSpPr>
          <p:cNvPr id="335" name="Rechteck 33"/>
          <p:cNvSpPr txBox="1"/>
          <p:nvPr/>
        </p:nvSpPr>
        <p:spPr>
          <a:xfrm>
            <a:off x="366763" y="3648681"/>
            <a:ext cx="561133" cy="137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sz="1000">
                <a:latin typeface="Calibri Light"/>
                <a:ea typeface="Calibri Light"/>
                <a:cs typeface="Calibri Light"/>
                <a:sym typeface="Calibri Light"/>
              </a:defRPr>
            </a:lvl1pPr>
          </a:lstStyle>
          <a:p>
            <a:r>
              <a:t>STRATEGIE</a:t>
            </a:r>
          </a:p>
        </p:txBody>
      </p:sp>
      <p:sp>
        <p:nvSpPr>
          <p:cNvPr id="336" name="Textebene 1…"/>
          <p:cNvSpPr txBox="1">
            <a:spLocks noGrp="1"/>
          </p:cNvSpPr>
          <p:nvPr>
            <p:ph type="body" sz="quarter" idx="1"/>
          </p:nvPr>
        </p:nvSpPr>
        <p:spPr>
          <a:xfrm>
            <a:off x="1294660" y="1458912"/>
            <a:ext cx="9600002" cy="1346020"/>
          </a:xfrm>
          <a:prstGeom prst="rect">
            <a:avLst/>
          </a:prstGeom>
          <a:solidFill>
            <a:schemeClr val="accent6">
              <a:lumOff val="37958"/>
            </a:schemeClr>
          </a:solidFill>
        </p:spPr>
        <p:txBody>
          <a:bodyPr lIns="107999" tIns="107999" rIns="107999" bIns="107999" anchor="ctr"/>
          <a:lstStyle>
            <a:lvl1pPr algn="ctr"/>
            <a:lvl2pPr algn="ctr"/>
            <a:lvl3pPr algn="ctr"/>
            <a:lvl4pPr algn="ctr"/>
            <a:lvl5pPr algn="ctr"/>
          </a:lstStyle>
          <a:p>
            <a:r>
              <a:t>Textebene 1</a:t>
            </a:r>
          </a:p>
          <a:p>
            <a:pPr lvl="1"/>
            <a:r>
              <a:t>Textebene 2</a:t>
            </a:r>
          </a:p>
          <a:p>
            <a:pPr lvl="2"/>
            <a:r>
              <a:t>Textebene 3</a:t>
            </a:r>
          </a:p>
          <a:p>
            <a:pPr lvl="3"/>
            <a:r>
              <a:t>Textebene 4</a:t>
            </a:r>
          </a:p>
          <a:p>
            <a:pPr lvl="4"/>
            <a:r>
              <a:t>Textebene 5</a:t>
            </a:r>
          </a:p>
        </p:txBody>
      </p:sp>
      <p:sp>
        <p:nvSpPr>
          <p:cNvPr id="337" name="Stern mit 8 Zacken 17"/>
          <p:cNvSpPr/>
          <p:nvPr/>
        </p:nvSpPr>
        <p:spPr>
          <a:xfrm>
            <a:off x="925075" y="1719720"/>
            <a:ext cx="739174" cy="730393"/>
          </a:xfrm>
          <a:prstGeom prst="star8">
            <a:avLst>
              <a:gd name="adj" fmla="val 15862"/>
            </a:avLst>
          </a:prstGeom>
          <a:solidFill>
            <a:schemeClr val="accent3"/>
          </a:solidFill>
          <a:ln w="12700">
            <a:miter lim="400000"/>
          </a:ln>
        </p:spPr>
        <p:txBody>
          <a:bodyPr lIns="45718" tIns="45718" rIns="45718" bIns="45718" anchor="ctr"/>
          <a:lstStyle/>
          <a:p>
            <a:pPr algn="ctr">
              <a:defRPr sz="1300">
                <a:solidFill>
                  <a:srgbClr val="FFFFFF"/>
                </a:solidFill>
                <a:latin typeface="+mn-lt"/>
                <a:ea typeface="+mn-ea"/>
                <a:cs typeface="+mn-cs"/>
                <a:sym typeface="Calibri"/>
              </a:defRPr>
            </a:pPr>
            <a:endParaRPr/>
          </a:p>
        </p:txBody>
      </p:sp>
      <p:sp>
        <p:nvSpPr>
          <p:cNvPr id="33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riorisierung">
    <p:spTree>
      <p:nvGrpSpPr>
        <p:cNvPr id="1" name=""/>
        <p:cNvGrpSpPr/>
        <p:nvPr/>
      </p:nvGrpSpPr>
      <p:grpSpPr>
        <a:xfrm>
          <a:off x="0" y="0"/>
          <a:ext cx="0" cy="0"/>
          <a:chOff x="0" y="0"/>
          <a:chExt cx="0" cy="0"/>
        </a:xfrm>
      </p:grpSpPr>
      <p:sp>
        <p:nvSpPr>
          <p:cNvPr id="345" name="Inhaltsplatzhalter 3"/>
          <p:cNvSpPr/>
          <p:nvPr/>
        </p:nvSpPr>
        <p:spPr>
          <a:xfrm>
            <a:off x="-2" y="1267884"/>
            <a:ext cx="2878671" cy="5590119"/>
          </a:xfrm>
          <a:prstGeom prst="rect">
            <a:avLst/>
          </a:prstGeom>
          <a:solidFill>
            <a:srgbClr val="E9E9E9"/>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46" name="Inhaltsplatzhalter 3"/>
          <p:cNvSpPr/>
          <p:nvPr/>
        </p:nvSpPr>
        <p:spPr>
          <a:xfrm>
            <a:off x="3104444" y="1267884"/>
            <a:ext cx="2878669" cy="5590119"/>
          </a:xfrm>
          <a:prstGeom prst="rect">
            <a:avLst/>
          </a:prstGeom>
          <a:solidFill>
            <a:srgbClr val="E9E9E9"/>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47" name="Inhaltsplatzhalter 3"/>
          <p:cNvSpPr/>
          <p:nvPr/>
        </p:nvSpPr>
        <p:spPr>
          <a:xfrm>
            <a:off x="6208888" y="1267884"/>
            <a:ext cx="2878669" cy="5590119"/>
          </a:xfrm>
          <a:prstGeom prst="rect">
            <a:avLst/>
          </a:prstGeom>
          <a:solidFill>
            <a:srgbClr val="E9E9E9"/>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48" name="Inhaltsplatzhalter 3"/>
          <p:cNvSpPr/>
          <p:nvPr/>
        </p:nvSpPr>
        <p:spPr>
          <a:xfrm>
            <a:off x="9313333" y="1267884"/>
            <a:ext cx="2878669" cy="5590119"/>
          </a:xfrm>
          <a:prstGeom prst="rect">
            <a:avLst/>
          </a:prstGeom>
          <a:solidFill>
            <a:srgbClr val="E9E9E9"/>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49" name="Titeltext"/>
          <p:cNvSpPr txBox="1">
            <a:spLocks noGrp="1"/>
          </p:cNvSpPr>
          <p:nvPr>
            <p:ph type="title"/>
          </p:nvPr>
        </p:nvSpPr>
        <p:spPr>
          <a:prstGeom prst="rect">
            <a:avLst/>
          </a:prstGeom>
        </p:spPr>
        <p:txBody>
          <a:bodyPr/>
          <a:lstStyle/>
          <a:p>
            <a:r>
              <a:t>Titeltext</a:t>
            </a:r>
          </a:p>
        </p:txBody>
      </p:sp>
      <p:grpSp>
        <p:nvGrpSpPr>
          <p:cNvPr id="352" name="Textfeld 3"/>
          <p:cNvGrpSpPr/>
          <p:nvPr/>
        </p:nvGrpSpPr>
        <p:grpSpPr>
          <a:xfrm>
            <a:off x="4017" y="6210000"/>
            <a:ext cx="2878673" cy="648002"/>
            <a:chOff x="-1" y="0"/>
            <a:chExt cx="2878671" cy="648001"/>
          </a:xfrm>
        </p:grpSpPr>
        <p:sp>
          <p:nvSpPr>
            <p:cNvPr id="350" name="Form"/>
            <p:cNvSpPr/>
            <p:nvPr/>
          </p:nvSpPr>
          <p:spPr>
            <a:xfrm>
              <a:off x="-2" y="-1"/>
              <a:ext cx="287867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4985" y="5352"/>
                    <a:pt x="11256" y="5232"/>
                    <a:pt x="21600" y="0"/>
                  </a:cubicBezTo>
                  <a:lnTo>
                    <a:pt x="21600" y="21600"/>
                  </a:lnTo>
                  <a:lnTo>
                    <a:pt x="0" y="21600"/>
                  </a:lnTo>
                  <a:lnTo>
                    <a:pt x="0" y="4320"/>
                  </a:lnTo>
                  <a:close/>
                </a:path>
              </a:pathLst>
            </a:custGeom>
            <a:solidFill>
              <a:schemeClr val="accent2">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51" name="Prio A"/>
            <p:cNvSpPr txBox="1"/>
            <p:nvPr/>
          </p:nvSpPr>
          <p:spPr>
            <a:xfrm>
              <a:off x="-2" y="107999"/>
              <a:ext cx="2878672" cy="540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normAutofit/>
            </a:bodyPr>
            <a:lstStyle>
              <a:lvl1pPr algn="ctr">
                <a:defRPr>
                  <a:solidFill>
                    <a:srgbClr val="FFFFFF"/>
                  </a:solidFill>
                  <a:latin typeface="Times New Roman"/>
                  <a:ea typeface="Times New Roman"/>
                  <a:cs typeface="Times New Roman"/>
                  <a:sym typeface="Times New Roman"/>
                </a:defRPr>
              </a:lvl1pPr>
            </a:lstStyle>
            <a:p>
              <a:r>
                <a:t>Prio A</a:t>
              </a:r>
            </a:p>
          </p:txBody>
        </p:sp>
      </p:grpSp>
      <p:grpSp>
        <p:nvGrpSpPr>
          <p:cNvPr id="355" name="Textfeld 22"/>
          <p:cNvGrpSpPr/>
          <p:nvPr/>
        </p:nvGrpSpPr>
        <p:grpSpPr>
          <a:xfrm>
            <a:off x="3108461" y="6210000"/>
            <a:ext cx="2878673" cy="648002"/>
            <a:chOff x="-1" y="0"/>
            <a:chExt cx="2878671" cy="648001"/>
          </a:xfrm>
        </p:grpSpPr>
        <p:sp>
          <p:nvSpPr>
            <p:cNvPr id="353" name="Form"/>
            <p:cNvSpPr/>
            <p:nvPr/>
          </p:nvSpPr>
          <p:spPr>
            <a:xfrm>
              <a:off x="-2" y="-1"/>
              <a:ext cx="287867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3877" y="4858"/>
                    <a:pt x="9755" y="6057"/>
                    <a:pt x="21600" y="0"/>
                  </a:cubicBezTo>
                  <a:lnTo>
                    <a:pt x="21600" y="21600"/>
                  </a:lnTo>
                  <a:lnTo>
                    <a:pt x="0" y="21600"/>
                  </a:lnTo>
                  <a:lnTo>
                    <a:pt x="0" y="4320"/>
                  </a:lnTo>
                  <a:close/>
                </a:path>
              </a:pathLst>
            </a:custGeom>
            <a:solidFill>
              <a:schemeClr val="accent1">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54" name="Prio B"/>
            <p:cNvSpPr txBox="1"/>
            <p:nvPr/>
          </p:nvSpPr>
          <p:spPr>
            <a:xfrm>
              <a:off x="-2" y="107999"/>
              <a:ext cx="2878672" cy="540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normAutofit/>
            </a:bodyPr>
            <a:lstStyle>
              <a:lvl1pPr algn="ctr">
                <a:defRPr>
                  <a:solidFill>
                    <a:srgbClr val="FFFFFF"/>
                  </a:solidFill>
                  <a:latin typeface="Times New Roman"/>
                  <a:ea typeface="Times New Roman"/>
                  <a:cs typeface="Times New Roman"/>
                  <a:sym typeface="Times New Roman"/>
                </a:defRPr>
              </a:lvl1pPr>
            </a:lstStyle>
            <a:p>
              <a:r>
                <a:t>Prio B</a:t>
              </a:r>
            </a:p>
          </p:txBody>
        </p:sp>
      </p:grpSp>
      <p:grpSp>
        <p:nvGrpSpPr>
          <p:cNvPr id="358" name="Textfeld 23"/>
          <p:cNvGrpSpPr/>
          <p:nvPr/>
        </p:nvGrpSpPr>
        <p:grpSpPr>
          <a:xfrm>
            <a:off x="6212905" y="6210000"/>
            <a:ext cx="2878673" cy="648002"/>
            <a:chOff x="-1" y="0"/>
            <a:chExt cx="2878671" cy="648001"/>
          </a:xfrm>
        </p:grpSpPr>
        <p:sp>
          <p:nvSpPr>
            <p:cNvPr id="356" name="Form"/>
            <p:cNvSpPr/>
            <p:nvPr/>
          </p:nvSpPr>
          <p:spPr>
            <a:xfrm>
              <a:off x="-2" y="-1"/>
              <a:ext cx="287867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5054" y="5188"/>
                    <a:pt x="10113" y="5726"/>
                    <a:pt x="21600" y="0"/>
                  </a:cubicBezTo>
                  <a:lnTo>
                    <a:pt x="21600" y="21600"/>
                  </a:lnTo>
                  <a:lnTo>
                    <a:pt x="0" y="21600"/>
                  </a:lnTo>
                  <a:lnTo>
                    <a:pt x="0" y="4320"/>
                  </a:lnTo>
                  <a:close/>
                </a:path>
              </a:pathLst>
            </a:custGeom>
            <a:solidFill>
              <a:schemeClr val="accent5">
                <a:alpha val="8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57" name="Prio C"/>
            <p:cNvSpPr txBox="1"/>
            <p:nvPr/>
          </p:nvSpPr>
          <p:spPr>
            <a:xfrm>
              <a:off x="-2" y="107999"/>
              <a:ext cx="2878672" cy="540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normAutofit/>
            </a:bodyPr>
            <a:lstStyle>
              <a:lvl1pPr algn="ctr">
                <a:defRPr>
                  <a:solidFill>
                    <a:srgbClr val="FFFFFF"/>
                  </a:solidFill>
                  <a:latin typeface="Times New Roman"/>
                  <a:ea typeface="Times New Roman"/>
                  <a:cs typeface="Times New Roman"/>
                  <a:sym typeface="Times New Roman"/>
                </a:defRPr>
              </a:lvl1pPr>
            </a:lstStyle>
            <a:p>
              <a:r>
                <a:t>Prio C</a:t>
              </a:r>
            </a:p>
          </p:txBody>
        </p:sp>
      </p:grpSp>
      <p:grpSp>
        <p:nvGrpSpPr>
          <p:cNvPr id="361" name="Textfeld 24"/>
          <p:cNvGrpSpPr/>
          <p:nvPr/>
        </p:nvGrpSpPr>
        <p:grpSpPr>
          <a:xfrm>
            <a:off x="9317351" y="6210000"/>
            <a:ext cx="2878672" cy="648002"/>
            <a:chOff x="-1" y="0"/>
            <a:chExt cx="2878671" cy="648001"/>
          </a:xfrm>
        </p:grpSpPr>
        <p:sp>
          <p:nvSpPr>
            <p:cNvPr id="359" name="Form"/>
            <p:cNvSpPr/>
            <p:nvPr/>
          </p:nvSpPr>
          <p:spPr>
            <a:xfrm>
              <a:off x="-2" y="-1"/>
              <a:ext cx="287867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5234" y="4858"/>
                    <a:pt x="11720" y="5562"/>
                    <a:pt x="21600" y="0"/>
                  </a:cubicBezTo>
                  <a:lnTo>
                    <a:pt x="21600" y="21600"/>
                  </a:lnTo>
                  <a:lnTo>
                    <a:pt x="0" y="21600"/>
                  </a:lnTo>
                  <a:lnTo>
                    <a:pt x="0" y="4320"/>
                  </a:lnTo>
                  <a:close/>
                </a:path>
              </a:pathLst>
            </a:custGeom>
            <a:solidFill>
              <a:schemeClr val="accent3">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60" name="Pausiert / Wartet"/>
            <p:cNvSpPr txBox="1"/>
            <p:nvPr/>
          </p:nvSpPr>
          <p:spPr>
            <a:xfrm>
              <a:off x="-2" y="107999"/>
              <a:ext cx="2878672" cy="540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7999" tIns="107999" rIns="107999" bIns="107999" numCol="1" anchor="ctr">
              <a:normAutofit/>
            </a:bodyPr>
            <a:lstStyle>
              <a:lvl1pPr algn="ctr">
                <a:defRPr>
                  <a:solidFill>
                    <a:srgbClr val="FFFFFF"/>
                  </a:solidFill>
                  <a:latin typeface="Times New Roman"/>
                  <a:ea typeface="Times New Roman"/>
                  <a:cs typeface="Times New Roman"/>
                  <a:sym typeface="Times New Roman"/>
                </a:defRPr>
              </a:lvl1pPr>
            </a:lstStyle>
            <a:p>
              <a:r>
                <a:t>Pausiert / Wartet</a:t>
              </a:r>
            </a:p>
          </p:txBody>
        </p:sp>
      </p:grpSp>
      <p:sp>
        <p:nvSpPr>
          <p:cNvPr id="3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Ablauf-Board">
    <p:spTree>
      <p:nvGrpSpPr>
        <p:cNvPr id="1" name=""/>
        <p:cNvGrpSpPr/>
        <p:nvPr/>
      </p:nvGrpSpPr>
      <p:grpSpPr>
        <a:xfrm>
          <a:off x="0" y="0"/>
          <a:ext cx="0" cy="0"/>
          <a:chOff x="0" y="0"/>
          <a:chExt cx="0" cy="0"/>
        </a:xfrm>
      </p:grpSpPr>
      <p:sp>
        <p:nvSpPr>
          <p:cNvPr id="369" name="Inhaltsplatzhalter 3"/>
          <p:cNvSpPr/>
          <p:nvPr/>
        </p:nvSpPr>
        <p:spPr>
          <a:xfrm>
            <a:off x="9888000" y="1267884"/>
            <a:ext cx="2304002" cy="5590119"/>
          </a:xfrm>
          <a:prstGeom prst="rect">
            <a:avLst/>
          </a:prstGeom>
          <a:solidFill>
            <a:schemeClr val="accent4"/>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70" name="Inhaltsplatzhalter 3"/>
          <p:cNvSpPr/>
          <p:nvPr/>
        </p:nvSpPr>
        <p:spPr>
          <a:xfrm>
            <a:off x="7416000" y="1267884"/>
            <a:ext cx="2304002" cy="5590119"/>
          </a:xfrm>
          <a:prstGeom prst="rect">
            <a:avLst/>
          </a:prstGeom>
          <a:solidFill>
            <a:srgbClr val="D0E2EC"/>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71" name="Inhaltsplatzhalter 3"/>
          <p:cNvSpPr/>
          <p:nvPr/>
        </p:nvSpPr>
        <p:spPr>
          <a:xfrm>
            <a:off x="4944000" y="1267884"/>
            <a:ext cx="2304002" cy="5590119"/>
          </a:xfrm>
          <a:prstGeom prst="rect">
            <a:avLst/>
          </a:prstGeom>
          <a:solidFill>
            <a:srgbClr val="E0ECF2"/>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72" name="Inhaltsplatzhalter 3"/>
          <p:cNvSpPr/>
          <p:nvPr/>
        </p:nvSpPr>
        <p:spPr>
          <a:xfrm>
            <a:off x="2472000" y="1267884"/>
            <a:ext cx="2304002" cy="5590119"/>
          </a:xfrm>
          <a:prstGeom prst="rect">
            <a:avLst/>
          </a:prstGeom>
          <a:solidFill>
            <a:srgbClr val="E9F1F7"/>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grpSp>
        <p:nvGrpSpPr>
          <p:cNvPr id="375" name="Textfeld 11"/>
          <p:cNvGrpSpPr/>
          <p:nvPr/>
        </p:nvGrpSpPr>
        <p:grpSpPr>
          <a:xfrm>
            <a:off x="2475014" y="6210000"/>
            <a:ext cx="2304003" cy="648002"/>
            <a:chOff x="0" y="0"/>
            <a:chExt cx="2304002" cy="648001"/>
          </a:xfrm>
        </p:grpSpPr>
        <p:sp>
          <p:nvSpPr>
            <p:cNvPr id="373" name="Form"/>
            <p:cNvSpPr/>
            <p:nvPr/>
          </p:nvSpPr>
          <p:spPr>
            <a:xfrm>
              <a:off x="-1" y="-1"/>
              <a:ext cx="230400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4923" y="5188"/>
                    <a:pt x="13241" y="4573"/>
                    <a:pt x="21600" y="0"/>
                  </a:cubicBezTo>
                  <a:lnTo>
                    <a:pt x="21600" y="21600"/>
                  </a:lnTo>
                  <a:lnTo>
                    <a:pt x="0" y="21600"/>
                  </a:lnTo>
                  <a:lnTo>
                    <a:pt x="0" y="4320"/>
                  </a:lnTo>
                  <a:close/>
                </a:path>
              </a:pathLst>
            </a:custGeom>
            <a:solidFill>
              <a:schemeClr val="accent5">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74" name="Planen"/>
            <p:cNvSpPr txBox="1"/>
            <p:nvPr/>
          </p:nvSpPr>
          <p:spPr>
            <a:xfrm>
              <a:off x="35999" y="143999"/>
              <a:ext cx="2232002" cy="504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ctr">
              <a:normAutofit/>
            </a:bodyPr>
            <a:lstStyle>
              <a:lvl1pPr algn="ctr">
                <a:defRPr>
                  <a:solidFill>
                    <a:srgbClr val="FFFFFF"/>
                  </a:solidFill>
                  <a:latin typeface="Times New Roman"/>
                  <a:ea typeface="Times New Roman"/>
                  <a:cs typeface="Times New Roman"/>
                  <a:sym typeface="Times New Roman"/>
                </a:defRPr>
              </a:lvl1pPr>
            </a:lstStyle>
            <a:p>
              <a:r>
                <a:t>Planen </a:t>
              </a:r>
            </a:p>
          </p:txBody>
        </p:sp>
      </p:grpSp>
      <p:sp>
        <p:nvSpPr>
          <p:cNvPr id="376" name="Inhaltsplatzhalter 3"/>
          <p:cNvSpPr/>
          <p:nvPr/>
        </p:nvSpPr>
        <p:spPr>
          <a:xfrm>
            <a:off x="-2" y="1267884"/>
            <a:ext cx="2304004" cy="5590119"/>
          </a:xfrm>
          <a:prstGeom prst="rect">
            <a:avLst/>
          </a:prstGeom>
          <a:solidFill>
            <a:srgbClr val="F3DDDD"/>
          </a:solidFill>
          <a:ln w="12700">
            <a:miter lim="400000"/>
          </a:ln>
        </p:spPr>
        <p:txBody>
          <a:bodyPr lIns="45718" tIns="45718" rIns="45718" bIns="45718"/>
          <a:lstStyle/>
          <a:p>
            <a:pPr marL="234945" indent="-234945">
              <a:spcBef>
                <a:spcPts val="1200"/>
              </a:spcBef>
              <a:defRPr>
                <a:latin typeface="Calibri Light"/>
                <a:ea typeface="Calibri Light"/>
                <a:cs typeface="Calibri Light"/>
                <a:sym typeface="Calibri Light"/>
              </a:defRPr>
            </a:pPr>
            <a:endParaRPr/>
          </a:p>
        </p:txBody>
      </p:sp>
      <p:sp>
        <p:nvSpPr>
          <p:cNvPr id="377" name="Titeltext"/>
          <p:cNvSpPr txBox="1">
            <a:spLocks noGrp="1"/>
          </p:cNvSpPr>
          <p:nvPr>
            <p:ph type="title"/>
          </p:nvPr>
        </p:nvSpPr>
        <p:spPr>
          <a:prstGeom prst="rect">
            <a:avLst/>
          </a:prstGeom>
        </p:spPr>
        <p:txBody>
          <a:bodyPr/>
          <a:lstStyle/>
          <a:p>
            <a:r>
              <a:t>Titeltext</a:t>
            </a:r>
          </a:p>
        </p:txBody>
      </p:sp>
      <p:grpSp>
        <p:nvGrpSpPr>
          <p:cNvPr id="380" name="Textfeld 10"/>
          <p:cNvGrpSpPr/>
          <p:nvPr/>
        </p:nvGrpSpPr>
        <p:grpSpPr>
          <a:xfrm>
            <a:off x="4019" y="6210000"/>
            <a:ext cx="2304003" cy="648002"/>
            <a:chOff x="0" y="0"/>
            <a:chExt cx="2304002" cy="648001"/>
          </a:xfrm>
        </p:grpSpPr>
        <p:sp>
          <p:nvSpPr>
            <p:cNvPr id="378" name="Form"/>
            <p:cNvSpPr/>
            <p:nvPr/>
          </p:nvSpPr>
          <p:spPr>
            <a:xfrm>
              <a:off x="-1" y="-1"/>
              <a:ext cx="230400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4655" y="5352"/>
                    <a:pt x="12435" y="4573"/>
                    <a:pt x="21600" y="0"/>
                  </a:cubicBezTo>
                  <a:lnTo>
                    <a:pt x="21600" y="21600"/>
                  </a:lnTo>
                  <a:lnTo>
                    <a:pt x="0" y="21600"/>
                  </a:lnTo>
                  <a:lnTo>
                    <a:pt x="0" y="4320"/>
                  </a:lnTo>
                  <a:close/>
                </a:path>
              </a:pathLst>
            </a:custGeom>
            <a:solidFill>
              <a:schemeClr val="accent1">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79" name="Eingang"/>
            <p:cNvSpPr txBox="1"/>
            <p:nvPr/>
          </p:nvSpPr>
          <p:spPr>
            <a:xfrm>
              <a:off x="35999" y="143999"/>
              <a:ext cx="2232002" cy="504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ctr">
              <a:normAutofit/>
            </a:bodyPr>
            <a:lstStyle>
              <a:lvl1pPr algn="ctr">
                <a:defRPr>
                  <a:solidFill>
                    <a:srgbClr val="FFFFFF"/>
                  </a:solidFill>
                  <a:latin typeface="Times New Roman"/>
                  <a:ea typeface="Times New Roman"/>
                  <a:cs typeface="Times New Roman"/>
                  <a:sym typeface="Times New Roman"/>
                </a:defRPr>
              </a:lvl1pPr>
            </a:lstStyle>
            <a:p>
              <a:r>
                <a:t>Eingang</a:t>
              </a:r>
            </a:p>
          </p:txBody>
        </p:sp>
      </p:grpSp>
      <p:grpSp>
        <p:nvGrpSpPr>
          <p:cNvPr id="383" name="Textfeld 12"/>
          <p:cNvGrpSpPr/>
          <p:nvPr/>
        </p:nvGrpSpPr>
        <p:grpSpPr>
          <a:xfrm>
            <a:off x="4946008" y="6210000"/>
            <a:ext cx="2304004" cy="648002"/>
            <a:chOff x="0" y="0"/>
            <a:chExt cx="2304002" cy="648001"/>
          </a:xfrm>
        </p:grpSpPr>
        <p:sp>
          <p:nvSpPr>
            <p:cNvPr id="381" name="Form"/>
            <p:cNvSpPr/>
            <p:nvPr/>
          </p:nvSpPr>
          <p:spPr>
            <a:xfrm>
              <a:off x="-1" y="-1"/>
              <a:ext cx="2304004"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4877" y="5352"/>
                    <a:pt x="13284" y="4903"/>
                    <a:pt x="21600" y="0"/>
                  </a:cubicBezTo>
                  <a:lnTo>
                    <a:pt x="21600" y="21600"/>
                  </a:lnTo>
                  <a:lnTo>
                    <a:pt x="0" y="21600"/>
                  </a:lnTo>
                  <a:lnTo>
                    <a:pt x="0" y="4320"/>
                  </a:lnTo>
                  <a:close/>
                </a:path>
              </a:pathLst>
            </a:custGeom>
            <a:solidFill>
              <a:schemeClr val="accent5">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82" name="In Arbeit"/>
            <p:cNvSpPr txBox="1"/>
            <p:nvPr/>
          </p:nvSpPr>
          <p:spPr>
            <a:xfrm>
              <a:off x="35999" y="143999"/>
              <a:ext cx="2232004" cy="504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ctr">
              <a:normAutofit/>
            </a:bodyPr>
            <a:lstStyle>
              <a:lvl1pPr algn="ctr">
                <a:defRPr>
                  <a:solidFill>
                    <a:srgbClr val="FFFFFF"/>
                  </a:solidFill>
                  <a:latin typeface="Times New Roman"/>
                  <a:ea typeface="Times New Roman"/>
                  <a:cs typeface="Times New Roman"/>
                  <a:sym typeface="Times New Roman"/>
                </a:defRPr>
              </a:lvl1pPr>
            </a:lstStyle>
            <a:p>
              <a:r>
                <a:t>In Arbeit</a:t>
              </a:r>
            </a:p>
          </p:txBody>
        </p:sp>
      </p:grpSp>
      <p:grpSp>
        <p:nvGrpSpPr>
          <p:cNvPr id="386" name="Textfeld 17"/>
          <p:cNvGrpSpPr/>
          <p:nvPr/>
        </p:nvGrpSpPr>
        <p:grpSpPr>
          <a:xfrm>
            <a:off x="7417003" y="6210000"/>
            <a:ext cx="2304003" cy="648002"/>
            <a:chOff x="0" y="0"/>
            <a:chExt cx="2304002" cy="648001"/>
          </a:xfrm>
        </p:grpSpPr>
        <p:sp>
          <p:nvSpPr>
            <p:cNvPr id="384" name="Form"/>
            <p:cNvSpPr/>
            <p:nvPr/>
          </p:nvSpPr>
          <p:spPr>
            <a:xfrm>
              <a:off x="-1" y="-1"/>
              <a:ext cx="230400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4923" y="5517"/>
                    <a:pt x="11856" y="5232"/>
                    <a:pt x="21600" y="0"/>
                  </a:cubicBezTo>
                  <a:lnTo>
                    <a:pt x="21600" y="21600"/>
                  </a:lnTo>
                  <a:lnTo>
                    <a:pt x="0" y="21600"/>
                  </a:lnTo>
                  <a:lnTo>
                    <a:pt x="0" y="4320"/>
                  </a:lnTo>
                  <a:close/>
                </a:path>
              </a:pathLst>
            </a:custGeom>
            <a:solidFill>
              <a:schemeClr val="accent5">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85" name="Abschließen"/>
            <p:cNvSpPr txBox="1"/>
            <p:nvPr/>
          </p:nvSpPr>
          <p:spPr>
            <a:xfrm>
              <a:off x="35999" y="143999"/>
              <a:ext cx="2232002" cy="504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ctr">
              <a:normAutofit/>
            </a:bodyPr>
            <a:lstStyle>
              <a:lvl1pPr algn="ctr">
                <a:defRPr>
                  <a:solidFill>
                    <a:srgbClr val="FFFFFF"/>
                  </a:solidFill>
                  <a:latin typeface="Times New Roman"/>
                  <a:ea typeface="Times New Roman"/>
                  <a:cs typeface="Times New Roman"/>
                  <a:sym typeface="Times New Roman"/>
                </a:defRPr>
              </a:lvl1pPr>
            </a:lstStyle>
            <a:p>
              <a:r>
                <a:t>Abschließen</a:t>
              </a:r>
            </a:p>
          </p:txBody>
        </p:sp>
      </p:grpSp>
      <p:grpSp>
        <p:nvGrpSpPr>
          <p:cNvPr id="389" name="Textfeld 30"/>
          <p:cNvGrpSpPr/>
          <p:nvPr/>
        </p:nvGrpSpPr>
        <p:grpSpPr>
          <a:xfrm>
            <a:off x="9888000" y="6210000"/>
            <a:ext cx="2304003" cy="648002"/>
            <a:chOff x="0" y="0"/>
            <a:chExt cx="2304002" cy="648001"/>
          </a:xfrm>
        </p:grpSpPr>
        <p:sp>
          <p:nvSpPr>
            <p:cNvPr id="387" name="Form"/>
            <p:cNvSpPr/>
            <p:nvPr/>
          </p:nvSpPr>
          <p:spPr>
            <a:xfrm>
              <a:off x="-1" y="-1"/>
              <a:ext cx="2304003" cy="648003"/>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cubicBezTo>
                    <a:pt x="4877" y="5517"/>
                    <a:pt x="12079" y="5232"/>
                    <a:pt x="21600" y="0"/>
                  </a:cubicBezTo>
                  <a:lnTo>
                    <a:pt x="21600" y="21600"/>
                  </a:lnTo>
                  <a:lnTo>
                    <a:pt x="0" y="21600"/>
                  </a:lnTo>
                  <a:lnTo>
                    <a:pt x="0" y="4320"/>
                  </a:lnTo>
                  <a:close/>
                </a:path>
              </a:pathLst>
            </a:custGeom>
            <a:solidFill>
              <a:schemeClr val="accent3">
                <a:alpha val="90000"/>
              </a:schemeClr>
            </a:solidFill>
            <a:ln w="12700" cap="flat">
              <a:noFill/>
              <a:miter lim="400000"/>
            </a:ln>
            <a:effectLst/>
          </p:spPr>
          <p:txBody>
            <a:bodyPr wrap="square" lIns="45718" tIns="45718" rIns="45718" bIns="45718" numCol="1" anchor="ctr">
              <a:noAutofit/>
            </a:bodyPr>
            <a:lstStyle/>
            <a:p>
              <a:pPr algn="ctr">
                <a:defRPr>
                  <a:solidFill>
                    <a:srgbClr val="FFFFFF"/>
                  </a:solidFill>
                  <a:latin typeface="Times New Roman"/>
                  <a:ea typeface="Times New Roman"/>
                  <a:cs typeface="Times New Roman"/>
                  <a:sym typeface="Times New Roman"/>
                </a:defRPr>
              </a:pPr>
              <a:endParaRPr/>
            </a:p>
          </p:txBody>
        </p:sp>
        <p:sp>
          <p:nvSpPr>
            <p:cNvPr id="388" name="Fertig"/>
            <p:cNvSpPr txBox="1"/>
            <p:nvPr/>
          </p:nvSpPr>
          <p:spPr>
            <a:xfrm>
              <a:off x="35999" y="143999"/>
              <a:ext cx="2232002" cy="5040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2000" tIns="72000" rIns="72000" bIns="72000" numCol="1" anchor="ctr">
              <a:normAutofit/>
            </a:bodyPr>
            <a:lstStyle>
              <a:lvl1pPr algn="ctr">
                <a:defRPr>
                  <a:solidFill>
                    <a:srgbClr val="FFFFFF"/>
                  </a:solidFill>
                  <a:latin typeface="Times New Roman"/>
                  <a:ea typeface="Times New Roman"/>
                  <a:cs typeface="Times New Roman"/>
                  <a:sym typeface="Times New Roman"/>
                </a:defRPr>
              </a:lvl1pPr>
            </a:lstStyle>
            <a:p>
              <a:r>
                <a:t>Fertig</a:t>
              </a:r>
            </a:p>
          </p:txBody>
        </p:sp>
      </p:grpSp>
      <p:sp>
        <p:nvSpPr>
          <p:cNvPr id="39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Zwischentitel Grau">
    <p:spTree>
      <p:nvGrpSpPr>
        <p:cNvPr id="1" name=""/>
        <p:cNvGrpSpPr/>
        <p:nvPr/>
      </p:nvGrpSpPr>
      <p:grpSpPr>
        <a:xfrm>
          <a:off x="0" y="0"/>
          <a:ext cx="0" cy="0"/>
          <a:chOff x="0" y="0"/>
          <a:chExt cx="0" cy="0"/>
        </a:xfrm>
      </p:grpSpPr>
      <p:sp>
        <p:nvSpPr>
          <p:cNvPr id="35" name="Rechteck 1"/>
          <p:cNvSpPr/>
          <p:nvPr/>
        </p:nvSpPr>
        <p:spPr>
          <a:xfrm>
            <a:off x="-6" y="-1"/>
            <a:ext cx="12200799" cy="4576653"/>
          </a:xfrm>
          <a:custGeom>
            <a:avLst/>
            <a:gdLst/>
            <a:ahLst/>
            <a:cxnLst>
              <a:cxn ang="0">
                <a:pos x="wd2" y="hd2"/>
              </a:cxn>
              <a:cxn ang="5400000">
                <a:pos x="wd2" y="hd2"/>
              </a:cxn>
              <a:cxn ang="10800000">
                <a:pos x="wd2" y="hd2"/>
              </a:cxn>
              <a:cxn ang="16200000">
                <a:pos x="wd2" y="hd2"/>
              </a:cxn>
            </a:cxnLst>
            <a:rect l="0" t="0" r="r" b="b"/>
            <a:pathLst>
              <a:path w="21600" h="20668" extrusionOk="0">
                <a:moveTo>
                  <a:pt x="0" y="0"/>
                </a:moveTo>
                <a:lnTo>
                  <a:pt x="21584" y="0"/>
                </a:lnTo>
                <a:cubicBezTo>
                  <a:pt x="21590" y="5493"/>
                  <a:pt x="21595" y="10985"/>
                  <a:pt x="21600" y="16478"/>
                </a:cubicBezTo>
                <a:cubicBezTo>
                  <a:pt x="13580" y="20171"/>
                  <a:pt x="5016" y="21600"/>
                  <a:pt x="0" y="20051"/>
                </a:cubicBezTo>
                <a:lnTo>
                  <a:pt x="0" y="0"/>
                </a:lnTo>
                <a:close/>
              </a:path>
            </a:pathLst>
          </a:custGeom>
          <a:blipFill>
            <a:blip r:embed="rId2"/>
            <a:stretch>
              <a:fillRect/>
            </a:stretch>
          </a:blip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36" name="Textebene 1…"/>
          <p:cNvSpPr txBox="1">
            <a:spLocks noGrp="1"/>
          </p:cNvSpPr>
          <p:nvPr>
            <p:ph type="body" sz="quarter" idx="1" hasCustomPrompt="1"/>
          </p:nvPr>
        </p:nvSpPr>
        <p:spPr>
          <a:xfrm>
            <a:off x="356399" y="368285"/>
            <a:ext cx="8849978" cy="943431"/>
          </a:xfrm>
          <a:prstGeom prst="rect">
            <a:avLst/>
          </a:prstGeom>
        </p:spPr>
        <p:txBody>
          <a:bodyPr anchor="ctr"/>
          <a:lstStyle>
            <a:lvl1pPr>
              <a:lnSpc>
                <a:spcPts val="2500"/>
              </a:lnSpc>
              <a:defRPr sz="2800">
                <a:solidFill>
                  <a:srgbClr val="FFFFFF"/>
                </a:solidFill>
                <a:latin typeface="Times New Roman"/>
                <a:ea typeface="Times New Roman"/>
                <a:cs typeface="Times New Roman"/>
                <a:sym typeface="Times New Roman"/>
              </a:defRPr>
            </a:lvl1pPr>
            <a:lvl2pPr>
              <a:lnSpc>
                <a:spcPts val="2500"/>
              </a:lnSpc>
              <a:defRPr sz="2800">
                <a:solidFill>
                  <a:srgbClr val="FFFFFF"/>
                </a:solidFill>
                <a:latin typeface="Times New Roman"/>
                <a:ea typeface="Times New Roman"/>
                <a:cs typeface="Times New Roman"/>
                <a:sym typeface="Times New Roman"/>
              </a:defRPr>
            </a:lvl2pPr>
            <a:lvl3pPr>
              <a:lnSpc>
                <a:spcPts val="2500"/>
              </a:lnSpc>
              <a:defRPr sz="2800">
                <a:solidFill>
                  <a:srgbClr val="FFFFFF"/>
                </a:solidFill>
                <a:latin typeface="Times New Roman"/>
                <a:ea typeface="Times New Roman"/>
                <a:cs typeface="Times New Roman"/>
                <a:sym typeface="Times New Roman"/>
              </a:defRPr>
            </a:lvl3pPr>
            <a:lvl4pPr>
              <a:lnSpc>
                <a:spcPts val="2500"/>
              </a:lnSpc>
              <a:defRPr sz="2800">
                <a:solidFill>
                  <a:srgbClr val="FFFFFF"/>
                </a:solidFill>
                <a:latin typeface="Times New Roman"/>
                <a:ea typeface="Times New Roman"/>
                <a:cs typeface="Times New Roman"/>
                <a:sym typeface="Times New Roman"/>
              </a:defRPr>
            </a:lvl4pPr>
            <a:lvl5pPr>
              <a:lnSpc>
                <a:spcPts val="2500"/>
              </a:lnSpc>
              <a:defRPr sz="2800">
                <a:solidFill>
                  <a:srgbClr val="FFFFFF"/>
                </a:solidFill>
                <a:latin typeface="Times New Roman"/>
                <a:ea typeface="Times New Roman"/>
                <a:cs typeface="Times New Roman"/>
                <a:sym typeface="Times New Roman"/>
              </a:defRPr>
            </a:lvl5pPr>
          </a:lstStyle>
          <a:p>
            <a:r>
              <a:t>Headline eingeben</a:t>
            </a:r>
          </a:p>
          <a:p>
            <a:pPr lvl="1"/>
            <a:endParaRPr/>
          </a:p>
          <a:p>
            <a:pPr lvl="2"/>
            <a:endParaRPr/>
          </a:p>
          <a:p>
            <a:pPr lvl="3"/>
            <a:endParaRPr/>
          </a:p>
          <a:p>
            <a:pPr lvl="4"/>
            <a:endParaRPr/>
          </a:p>
        </p:txBody>
      </p:sp>
      <p:sp>
        <p:nvSpPr>
          <p:cNvPr id="37" name="Textplatzhalter 11"/>
          <p:cNvSpPr>
            <a:spLocks noGrp="1"/>
          </p:cNvSpPr>
          <p:nvPr>
            <p:ph type="body" sz="quarter" idx="21" hasCustomPrompt="1"/>
          </p:nvPr>
        </p:nvSpPr>
        <p:spPr>
          <a:xfrm>
            <a:off x="356399" y="1498630"/>
            <a:ext cx="8849978" cy="597883"/>
          </a:xfrm>
          <a:prstGeom prst="rect">
            <a:avLst/>
          </a:prstGeom>
        </p:spPr>
        <p:txBody>
          <a:bodyPr anchor="ctr"/>
          <a:lstStyle>
            <a:lvl1pPr>
              <a:lnSpc>
                <a:spcPct val="100000"/>
              </a:lnSpc>
              <a:defRPr>
                <a:solidFill>
                  <a:srgbClr val="FFFFFF"/>
                </a:solidFill>
              </a:defRPr>
            </a:lvl1pPr>
          </a:lstStyle>
          <a:p>
            <a:r>
              <a:t>Subheadline eingeben</a:t>
            </a:r>
          </a:p>
        </p:txBody>
      </p:sp>
      <p:pic>
        <p:nvPicPr>
          <p:cNvPr id="38" name="Grafik 15" descr="Grafik 15"/>
          <p:cNvPicPr>
            <a:picLocks noChangeAspect="1"/>
          </p:cNvPicPr>
          <p:nvPr/>
        </p:nvPicPr>
        <p:blipFill>
          <a:blip r:embed="rId3">
            <a:extLst/>
          </a:blip>
          <a:stretch>
            <a:fillRect/>
          </a:stretch>
        </p:blipFill>
        <p:spPr>
          <a:xfrm>
            <a:off x="9747542" y="5529679"/>
            <a:ext cx="2087823" cy="995519"/>
          </a:xfrm>
          <a:prstGeom prst="rect">
            <a:avLst/>
          </a:prstGeom>
          <a:ln w="12700">
            <a:miter lim="400000"/>
          </a:ln>
        </p:spPr>
      </p:pic>
      <p:sp>
        <p:nvSpPr>
          <p:cNvPr id="3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Pentagenda">
    <p:spTree>
      <p:nvGrpSpPr>
        <p:cNvPr id="1" name=""/>
        <p:cNvGrpSpPr/>
        <p:nvPr/>
      </p:nvGrpSpPr>
      <p:grpSpPr>
        <a:xfrm>
          <a:off x="0" y="0"/>
          <a:ext cx="0" cy="0"/>
          <a:chOff x="0" y="0"/>
          <a:chExt cx="0" cy="0"/>
        </a:xfrm>
      </p:grpSpPr>
      <p:sp>
        <p:nvSpPr>
          <p:cNvPr id="397" name="Rechteck 2"/>
          <p:cNvSpPr/>
          <p:nvPr/>
        </p:nvSpPr>
        <p:spPr>
          <a:xfrm>
            <a:off x="213836" y="1458912"/>
            <a:ext cx="11760679" cy="850829"/>
          </a:xfrm>
          <a:prstGeom prst="rect">
            <a:avLst/>
          </a:prstGeom>
          <a:solidFill>
            <a:schemeClr val="accent6">
              <a:lumOff val="37958"/>
            </a:schemeClr>
          </a:solidFill>
          <a:ln w="12700">
            <a:miter lim="400000"/>
          </a:ln>
        </p:spPr>
        <p:txBody>
          <a:bodyPr lIns="45718" tIns="45718" rIns="45718" bIns="45718" anchor="ctr"/>
          <a:lstStyle/>
          <a:p>
            <a:pPr algn="ctr">
              <a:defRPr sz="1400">
                <a:latin typeface="Arial"/>
                <a:ea typeface="Arial"/>
                <a:cs typeface="Arial"/>
                <a:sym typeface="Arial"/>
              </a:defRPr>
            </a:pPr>
            <a:endParaRPr/>
          </a:p>
        </p:txBody>
      </p:sp>
      <p:sp>
        <p:nvSpPr>
          <p:cNvPr id="398" name="Rechteck 14"/>
          <p:cNvSpPr/>
          <p:nvPr/>
        </p:nvSpPr>
        <p:spPr>
          <a:xfrm>
            <a:off x="213836" y="5216597"/>
            <a:ext cx="11760679" cy="850830"/>
          </a:xfrm>
          <a:prstGeom prst="rect">
            <a:avLst/>
          </a:prstGeom>
          <a:solidFill>
            <a:schemeClr val="accent6">
              <a:lumOff val="37958"/>
            </a:schemeClr>
          </a:solidFill>
          <a:ln w="12700">
            <a:miter lim="400000"/>
          </a:ln>
        </p:spPr>
        <p:txBody>
          <a:bodyPr lIns="45718" tIns="45718" rIns="45718" bIns="45718" anchor="ctr"/>
          <a:lstStyle/>
          <a:p>
            <a:pPr algn="ctr">
              <a:defRPr sz="1400">
                <a:latin typeface="Arial"/>
                <a:ea typeface="Arial"/>
                <a:cs typeface="Arial"/>
                <a:sym typeface="Arial"/>
              </a:defRPr>
            </a:pPr>
            <a:endParaRPr/>
          </a:p>
        </p:txBody>
      </p:sp>
      <p:sp>
        <p:nvSpPr>
          <p:cNvPr id="399" name="Rechteck 15"/>
          <p:cNvSpPr/>
          <p:nvPr/>
        </p:nvSpPr>
        <p:spPr>
          <a:xfrm>
            <a:off x="204302" y="2453052"/>
            <a:ext cx="3822888" cy="2611317"/>
          </a:xfrm>
          <a:prstGeom prst="rect">
            <a:avLst/>
          </a:prstGeom>
          <a:solidFill>
            <a:srgbClr val="D9D9D9"/>
          </a:solidFill>
          <a:ln w="12700">
            <a:miter lim="400000"/>
          </a:ln>
        </p:spPr>
        <p:txBody>
          <a:bodyPr lIns="45718" tIns="45718" rIns="45718" bIns="45718" anchor="ctr"/>
          <a:lstStyle/>
          <a:p>
            <a:pPr algn="ctr">
              <a:defRPr sz="1400">
                <a:latin typeface="Arial"/>
                <a:ea typeface="Arial"/>
                <a:cs typeface="Arial"/>
                <a:sym typeface="Arial"/>
              </a:defRPr>
            </a:pPr>
            <a:endParaRPr/>
          </a:p>
        </p:txBody>
      </p:sp>
      <p:sp>
        <p:nvSpPr>
          <p:cNvPr id="400" name="Rechteck 16"/>
          <p:cNvSpPr/>
          <p:nvPr/>
        </p:nvSpPr>
        <p:spPr>
          <a:xfrm>
            <a:off x="8152614" y="2453053"/>
            <a:ext cx="3821899" cy="2611316"/>
          </a:xfrm>
          <a:prstGeom prst="rect">
            <a:avLst/>
          </a:prstGeom>
          <a:solidFill>
            <a:srgbClr val="D9D9D9"/>
          </a:solidFill>
          <a:ln w="12700">
            <a:miter lim="400000"/>
          </a:ln>
        </p:spPr>
        <p:txBody>
          <a:bodyPr lIns="45718" tIns="45718" rIns="45718" bIns="45718" anchor="ctr"/>
          <a:lstStyle/>
          <a:p>
            <a:pPr algn="ctr">
              <a:defRPr sz="1400">
                <a:latin typeface="Arial"/>
                <a:ea typeface="Arial"/>
                <a:cs typeface="Arial"/>
                <a:sym typeface="Arial"/>
              </a:defRPr>
            </a:pPr>
            <a:endParaRPr/>
          </a:p>
        </p:txBody>
      </p:sp>
      <p:sp>
        <p:nvSpPr>
          <p:cNvPr id="401" name="Rechteck 17"/>
          <p:cNvSpPr/>
          <p:nvPr/>
        </p:nvSpPr>
        <p:spPr>
          <a:xfrm>
            <a:off x="4184934" y="2453053"/>
            <a:ext cx="3821901" cy="2611316"/>
          </a:xfrm>
          <a:prstGeom prst="rect">
            <a:avLst/>
          </a:prstGeom>
          <a:solidFill>
            <a:schemeClr val="accent6">
              <a:lumOff val="37958"/>
            </a:schemeClr>
          </a:solidFill>
          <a:ln w="12700">
            <a:miter lim="400000"/>
          </a:ln>
        </p:spPr>
        <p:txBody>
          <a:bodyPr lIns="45718" tIns="45718" rIns="45718" bIns="45718" anchor="ctr"/>
          <a:lstStyle/>
          <a:p>
            <a:pPr algn="ctr">
              <a:defRPr sz="1400">
                <a:latin typeface="Arial"/>
                <a:ea typeface="Arial"/>
                <a:cs typeface="Arial"/>
                <a:sym typeface="Arial"/>
              </a:defRPr>
            </a:pPr>
            <a:endParaRPr/>
          </a:p>
        </p:txBody>
      </p:sp>
      <p:sp>
        <p:nvSpPr>
          <p:cNvPr id="402" name="Textebene 1…"/>
          <p:cNvSpPr txBox="1">
            <a:spLocks noGrp="1"/>
          </p:cNvSpPr>
          <p:nvPr>
            <p:ph type="body" sz="quarter" idx="1" hasCustomPrompt="1"/>
          </p:nvPr>
        </p:nvSpPr>
        <p:spPr>
          <a:xfrm>
            <a:off x="263815" y="2770309"/>
            <a:ext cx="3703890" cy="2294060"/>
          </a:xfrm>
          <a:prstGeom prst="rect">
            <a:avLst/>
          </a:prstGeom>
        </p:spPr>
        <p:txBody>
          <a:bodyPr lIns="0" tIns="0" rIns="0" bIns="0"/>
          <a:lstStyle>
            <a:lvl1pPr algn="ctr">
              <a:defRPr sz="1400">
                <a:solidFill>
                  <a:schemeClr val="accent5"/>
                </a:solidFill>
              </a:defRPr>
            </a:lvl1pPr>
            <a:lvl2pPr algn="ctr">
              <a:defRPr sz="1400">
                <a:solidFill>
                  <a:schemeClr val="accent5"/>
                </a:solidFill>
              </a:defRPr>
            </a:lvl2pPr>
            <a:lvl3pPr algn="ctr">
              <a:defRPr sz="1400">
                <a:solidFill>
                  <a:schemeClr val="accent5"/>
                </a:solidFill>
              </a:defRPr>
            </a:lvl3pPr>
            <a:lvl4pPr algn="ctr">
              <a:defRPr sz="1400">
                <a:solidFill>
                  <a:schemeClr val="accent5"/>
                </a:solidFill>
              </a:defRPr>
            </a:lvl4pPr>
            <a:lvl5pPr algn="ctr">
              <a:defRPr sz="1400">
                <a:solidFill>
                  <a:schemeClr val="accent5"/>
                </a:solidFill>
              </a:defRPr>
            </a:lvl5pPr>
          </a:lstStyle>
          <a:p>
            <a:r>
              <a:t>Welche Informationen und Materialien existieren bereits und sind von Bedeutung für den Anlass?</a:t>
            </a:r>
          </a:p>
          <a:p>
            <a:pPr lvl="1"/>
            <a:endParaRPr/>
          </a:p>
          <a:p>
            <a:pPr lvl="2"/>
            <a:endParaRPr/>
          </a:p>
          <a:p>
            <a:pPr lvl="3"/>
            <a:endParaRPr/>
          </a:p>
          <a:p>
            <a:pPr lvl="4"/>
            <a:endParaRPr/>
          </a:p>
        </p:txBody>
      </p:sp>
      <p:sp>
        <p:nvSpPr>
          <p:cNvPr id="403" name="Textplatzhalter 4"/>
          <p:cNvSpPr>
            <a:spLocks noGrp="1"/>
          </p:cNvSpPr>
          <p:nvPr>
            <p:ph type="body" sz="quarter" idx="21" hasCustomPrompt="1"/>
          </p:nvPr>
        </p:nvSpPr>
        <p:spPr>
          <a:xfrm>
            <a:off x="4243954" y="2770309"/>
            <a:ext cx="3703890" cy="2294060"/>
          </a:xfrm>
          <a:prstGeom prst="rect">
            <a:avLst/>
          </a:prstGeom>
        </p:spPr>
        <p:txBody>
          <a:bodyPr lIns="0" tIns="0" rIns="0" bIns="0"/>
          <a:lstStyle>
            <a:lvl1pPr algn="ctr">
              <a:defRPr sz="1400">
                <a:solidFill>
                  <a:schemeClr val="accent5"/>
                </a:solidFill>
              </a:defRPr>
            </a:lvl1pPr>
          </a:lstStyle>
          <a:p>
            <a:r>
              <a:t>Wie soll der gemeinsame Arbeitsprozess gestaltet werden?</a:t>
            </a:r>
          </a:p>
        </p:txBody>
      </p:sp>
      <p:sp>
        <p:nvSpPr>
          <p:cNvPr id="404" name="Textplatzhalter 4"/>
          <p:cNvSpPr>
            <a:spLocks noGrp="1"/>
          </p:cNvSpPr>
          <p:nvPr>
            <p:ph type="body" sz="quarter" idx="22" hasCustomPrompt="1"/>
          </p:nvPr>
        </p:nvSpPr>
        <p:spPr>
          <a:xfrm>
            <a:off x="8211632" y="2770309"/>
            <a:ext cx="3703890" cy="2294060"/>
          </a:xfrm>
          <a:prstGeom prst="rect">
            <a:avLst/>
          </a:prstGeom>
        </p:spPr>
        <p:txBody>
          <a:bodyPr lIns="0" tIns="0" rIns="0" bIns="0"/>
          <a:lstStyle>
            <a:lvl1pPr algn="ctr">
              <a:defRPr sz="1400">
                <a:solidFill>
                  <a:schemeClr val="accent5"/>
                </a:solidFill>
              </a:defRPr>
            </a:lvl1pPr>
          </a:lstStyle>
          <a:p>
            <a:r>
              <a:t>Was soll am Ende der Zusammenarbeit als konkretes Resultat vorliegen?</a:t>
            </a:r>
          </a:p>
        </p:txBody>
      </p:sp>
      <p:sp>
        <p:nvSpPr>
          <p:cNvPr id="405" name="Textplatzhalter 4"/>
          <p:cNvSpPr>
            <a:spLocks noGrp="1"/>
          </p:cNvSpPr>
          <p:nvPr>
            <p:ph type="body" sz="quarter" idx="23" hasCustomPrompt="1"/>
          </p:nvPr>
        </p:nvSpPr>
        <p:spPr>
          <a:xfrm>
            <a:off x="303595" y="5555617"/>
            <a:ext cx="11582010" cy="487402"/>
          </a:xfrm>
          <a:prstGeom prst="rect">
            <a:avLst/>
          </a:prstGeom>
        </p:spPr>
        <p:txBody>
          <a:bodyPr lIns="0" tIns="0" rIns="0" bIns="0"/>
          <a:lstStyle>
            <a:lvl1pPr algn="ctr">
              <a:defRPr sz="1400">
                <a:solidFill>
                  <a:schemeClr val="accent5"/>
                </a:solidFill>
              </a:defRPr>
            </a:lvl1pPr>
          </a:lstStyle>
          <a:p>
            <a:r>
              <a:t>Welche Ressourcen stehen zur Verfügung?</a:t>
            </a:r>
          </a:p>
        </p:txBody>
      </p:sp>
      <p:sp>
        <p:nvSpPr>
          <p:cNvPr id="406" name="Textplatzhalter 4"/>
          <p:cNvSpPr>
            <a:spLocks noGrp="1"/>
          </p:cNvSpPr>
          <p:nvPr>
            <p:ph type="body" sz="quarter" idx="24" hasCustomPrompt="1"/>
          </p:nvPr>
        </p:nvSpPr>
        <p:spPr>
          <a:xfrm>
            <a:off x="303595" y="1767046"/>
            <a:ext cx="11582010" cy="508833"/>
          </a:xfrm>
          <a:prstGeom prst="rect">
            <a:avLst/>
          </a:prstGeom>
        </p:spPr>
        <p:txBody>
          <a:bodyPr lIns="0" tIns="0" rIns="0" bIns="0"/>
          <a:lstStyle>
            <a:lvl1pPr algn="ctr">
              <a:defRPr sz="1400">
                <a:solidFill>
                  <a:schemeClr val="accent5"/>
                </a:solidFill>
              </a:defRPr>
            </a:lvl1pPr>
          </a:lstStyle>
          <a:p>
            <a:r>
              <a:t>Warum findet der Arbeitsanlass statt? </a:t>
            </a:r>
          </a:p>
        </p:txBody>
      </p:sp>
      <p:sp>
        <p:nvSpPr>
          <p:cNvPr id="407" name="Rechteck 33"/>
          <p:cNvSpPr txBox="1"/>
          <p:nvPr/>
        </p:nvSpPr>
        <p:spPr>
          <a:xfrm>
            <a:off x="11094525" y="6427880"/>
            <a:ext cx="878322" cy="135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lgn="ctr">
              <a:defRPr sz="1000" cap="all">
                <a:latin typeface="Arial"/>
                <a:ea typeface="Arial"/>
                <a:cs typeface="Arial"/>
                <a:sym typeface="Arial"/>
              </a:defRPr>
            </a:lvl1pPr>
          </a:lstStyle>
          <a:p>
            <a:r>
              <a:t>Pentagenda</a:t>
            </a:r>
          </a:p>
        </p:txBody>
      </p:sp>
      <p:sp>
        <p:nvSpPr>
          <p:cNvPr id="408" name="Textfeld 8"/>
          <p:cNvSpPr txBox="1"/>
          <p:nvPr/>
        </p:nvSpPr>
        <p:spPr>
          <a:xfrm>
            <a:off x="4627293" y="1556633"/>
            <a:ext cx="2905846"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1400" b="1" cap="all">
                <a:latin typeface="Arial"/>
                <a:ea typeface="Arial"/>
                <a:cs typeface="Arial"/>
                <a:sym typeface="Arial"/>
              </a:defRPr>
            </a:lvl1pPr>
          </a:lstStyle>
          <a:p>
            <a:r>
              <a:t>Sinn und Zweck (1)</a:t>
            </a:r>
          </a:p>
        </p:txBody>
      </p:sp>
      <p:sp>
        <p:nvSpPr>
          <p:cNvPr id="409" name="Textfeld 9"/>
          <p:cNvSpPr txBox="1"/>
          <p:nvPr/>
        </p:nvSpPr>
        <p:spPr>
          <a:xfrm>
            <a:off x="453466" y="2538801"/>
            <a:ext cx="3324682"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1400" b="1" cap="all">
                <a:latin typeface="Arial"/>
                <a:ea typeface="Arial"/>
                <a:cs typeface="Arial"/>
                <a:sym typeface="Arial"/>
              </a:defRPr>
            </a:lvl1pPr>
          </a:lstStyle>
          <a:p>
            <a:r>
              <a:t>Relevanter Input (3) </a:t>
            </a:r>
          </a:p>
        </p:txBody>
      </p:sp>
      <p:sp>
        <p:nvSpPr>
          <p:cNvPr id="410" name="Textfeld 10"/>
          <p:cNvSpPr txBox="1"/>
          <p:nvPr/>
        </p:nvSpPr>
        <p:spPr>
          <a:xfrm>
            <a:off x="4483367" y="2547898"/>
            <a:ext cx="3225178"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1400" b="1" cap="all">
                <a:latin typeface="Arial"/>
                <a:ea typeface="Arial"/>
                <a:cs typeface="Arial"/>
                <a:sym typeface="Arial"/>
              </a:defRPr>
            </a:lvl1pPr>
          </a:lstStyle>
          <a:p>
            <a:r>
              <a:t>Agenda / Prozess (5)</a:t>
            </a:r>
          </a:p>
        </p:txBody>
      </p:sp>
      <p:sp>
        <p:nvSpPr>
          <p:cNvPr id="411" name="Textfeld 11"/>
          <p:cNvSpPr txBox="1"/>
          <p:nvPr/>
        </p:nvSpPr>
        <p:spPr>
          <a:xfrm>
            <a:off x="8162989" y="2547897"/>
            <a:ext cx="3801160"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1400" b="1" cap="all">
                <a:latin typeface="Arial"/>
                <a:ea typeface="Arial"/>
                <a:cs typeface="Arial"/>
                <a:sym typeface="Arial"/>
              </a:defRPr>
            </a:lvl1pPr>
          </a:lstStyle>
          <a:p>
            <a:r>
              <a:t>Gemeinsamer Output (2)</a:t>
            </a:r>
          </a:p>
        </p:txBody>
      </p:sp>
      <p:sp>
        <p:nvSpPr>
          <p:cNvPr id="412" name="Textfeld 12"/>
          <p:cNvSpPr txBox="1"/>
          <p:nvPr/>
        </p:nvSpPr>
        <p:spPr>
          <a:xfrm>
            <a:off x="4870817" y="5311959"/>
            <a:ext cx="2418921"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ct val="80000"/>
              </a:lnSpc>
              <a:defRPr sz="1400" b="1" cap="all">
                <a:latin typeface="Arial"/>
                <a:ea typeface="Arial"/>
                <a:cs typeface="Arial"/>
                <a:sym typeface="Arial"/>
              </a:defRPr>
            </a:lvl1pPr>
          </a:lstStyle>
          <a:p>
            <a:r>
              <a:t>Ressourcen (4)</a:t>
            </a:r>
          </a:p>
        </p:txBody>
      </p:sp>
      <p:sp>
        <p:nvSpPr>
          <p:cNvPr id="413" name="Titeltext"/>
          <p:cNvSpPr txBox="1">
            <a:spLocks noGrp="1"/>
          </p:cNvSpPr>
          <p:nvPr>
            <p:ph type="title"/>
          </p:nvPr>
        </p:nvSpPr>
        <p:spPr>
          <a:prstGeom prst="rect">
            <a:avLst/>
          </a:prstGeom>
        </p:spPr>
        <p:txBody>
          <a:bodyPr/>
          <a:lstStyle/>
          <a:p>
            <a:r>
              <a:t>Titeltext</a:t>
            </a:r>
          </a:p>
        </p:txBody>
      </p:sp>
      <p:sp>
        <p:nvSpPr>
          <p:cNvPr id="4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Zwischentitel Grau">
    <p:spTree>
      <p:nvGrpSpPr>
        <p:cNvPr id="1" name=""/>
        <p:cNvGrpSpPr/>
        <p:nvPr/>
      </p:nvGrpSpPr>
      <p:grpSpPr>
        <a:xfrm>
          <a:off x="0" y="0"/>
          <a:ext cx="0" cy="0"/>
          <a:chOff x="0" y="0"/>
          <a:chExt cx="0" cy="0"/>
        </a:xfrm>
      </p:grpSpPr>
      <p:sp>
        <p:nvSpPr>
          <p:cNvPr id="421" name="Rechteck 1"/>
          <p:cNvSpPr/>
          <p:nvPr/>
        </p:nvSpPr>
        <p:spPr>
          <a:xfrm>
            <a:off x="-6" y="-1"/>
            <a:ext cx="12200799" cy="4576653"/>
          </a:xfrm>
          <a:custGeom>
            <a:avLst/>
            <a:gdLst/>
            <a:ahLst/>
            <a:cxnLst>
              <a:cxn ang="0">
                <a:pos x="wd2" y="hd2"/>
              </a:cxn>
              <a:cxn ang="5400000">
                <a:pos x="wd2" y="hd2"/>
              </a:cxn>
              <a:cxn ang="10800000">
                <a:pos x="wd2" y="hd2"/>
              </a:cxn>
              <a:cxn ang="16200000">
                <a:pos x="wd2" y="hd2"/>
              </a:cxn>
            </a:cxnLst>
            <a:rect l="0" t="0" r="r" b="b"/>
            <a:pathLst>
              <a:path w="21600" h="20668" extrusionOk="0">
                <a:moveTo>
                  <a:pt x="0" y="0"/>
                </a:moveTo>
                <a:lnTo>
                  <a:pt x="21584" y="0"/>
                </a:lnTo>
                <a:cubicBezTo>
                  <a:pt x="21590" y="5493"/>
                  <a:pt x="21595" y="10985"/>
                  <a:pt x="21600" y="16478"/>
                </a:cubicBezTo>
                <a:cubicBezTo>
                  <a:pt x="13580" y="20171"/>
                  <a:pt x="5016" y="21600"/>
                  <a:pt x="0" y="20051"/>
                </a:cubicBezTo>
                <a:lnTo>
                  <a:pt x="0" y="0"/>
                </a:lnTo>
                <a:close/>
              </a:path>
            </a:pathLst>
          </a:custGeom>
          <a:solidFill>
            <a:schemeClr val="accent6"/>
          </a:solidFill>
          <a:ln w="12700">
            <a:miter lim="400000"/>
          </a:ln>
        </p:spPr>
        <p:txBody>
          <a:bodyPr lIns="45718" tIns="45718" rIns="45718" bIns="45718" anchor="ctr"/>
          <a:lstStyle/>
          <a:p>
            <a:pPr algn="ctr">
              <a:defRPr>
                <a:solidFill>
                  <a:srgbClr val="FFFFFF"/>
                </a:solidFill>
                <a:latin typeface="+mn-lt"/>
                <a:ea typeface="+mn-ea"/>
                <a:cs typeface="+mn-cs"/>
                <a:sym typeface="Calibri"/>
              </a:defRPr>
            </a:pPr>
            <a:endParaRPr/>
          </a:p>
        </p:txBody>
      </p:sp>
      <p:sp>
        <p:nvSpPr>
          <p:cNvPr id="422" name="Textebene 1…"/>
          <p:cNvSpPr txBox="1">
            <a:spLocks noGrp="1"/>
          </p:cNvSpPr>
          <p:nvPr>
            <p:ph type="body" sz="quarter" idx="1" hasCustomPrompt="1"/>
          </p:nvPr>
        </p:nvSpPr>
        <p:spPr>
          <a:xfrm>
            <a:off x="356399" y="368285"/>
            <a:ext cx="8849978" cy="943431"/>
          </a:xfrm>
          <a:prstGeom prst="rect">
            <a:avLst/>
          </a:prstGeom>
        </p:spPr>
        <p:txBody>
          <a:bodyPr anchor="ctr"/>
          <a:lstStyle>
            <a:lvl1pPr>
              <a:lnSpc>
                <a:spcPts val="2500"/>
              </a:lnSpc>
              <a:defRPr sz="2800">
                <a:solidFill>
                  <a:srgbClr val="FFFFFF"/>
                </a:solidFill>
                <a:latin typeface="Times New Roman"/>
                <a:ea typeface="Times New Roman"/>
                <a:cs typeface="Times New Roman"/>
                <a:sym typeface="Times New Roman"/>
              </a:defRPr>
            </a:lvl1pPr>
            <a:lvl2pPr>
              <a:lnSpc>
                <a:spcPts val="2500"/>
              </a:lnSpc>
              <a:defRPr sz="2800">
                <a:solidFill>
                  <a:srgbClr val="FFFFFF"/>
                </a:solidFill>
                <a:latin typeface="Times New Roman"/>
                <a:ea typeface="Times New Roman"/>
                <a:cs typeface="Times New Roman"/>
                <a:sym typeface="Times New Roman"/>
              </a:defRPr>
            </a:lvl2pPr>
            <a:lvl3pPr>
              <a:lnSpc>
                <a:spcPts val="2500"/>
              </a:lnSpc>
              <a:defRPr sz="2800">
                <a:solidFill>
                  <a:srgbClr val="FFFFFF"/>
                </a:solidFill>
                <a:latin typeface="Times New Roman"/>
                <a:ea typeface="Times New Roman"/>
                <a:cs typeface="Times New Roman"/>
                <a:sym typeface="Times New Roman"/>
              </a:defRPr>
            </a:lvl3pPr>
            <a:lvl4pPr>
              <a:lnSpc>
                <a:spcPts val="2500"/>
              </a:lnSpc>
              <a:defRPr sz="2800">
                <a:solidFill>
                  <a:srgbClr val="FFFFFF"/>
                </a:solidFill>
                <a:latin typeface="Times New Roman"/>
                <a:ea typeface="Times New Roman"/>
                <a:cs typeface="Times New Roman"/>
                <a:sym typeface="Times New Roman"/>
              </a:defRPr>
            </a:lvl4pPr>
            <a:lvl5pPr>
              <a:lnSpc>
                <a:spcPts val="2500"/>
              </a:lnSpc>
              <a:defRPr sz="2800">
                <a:solidFill>
                  <a:srgbClr val="FFFFFF"/>
                </a:solidFill>
                <a:latin typeface="Times New Roman"/>
                <a:ea typeface="Times New Roman"/>
                <a:cs typeface="Times New Roman"/>
                <a:sym typeface="Times New Roman"/>
              </a:defRPr>
            </a:lvl5pPr>
          </a:lstStyle>
          <a:p>
            <a:r>
              <a:t>Headline eingeben</a:t>
            </a:r>
          </a:p>
          <a:p>
            <a:pPr lvl="1"/>
            <a:endParaRPr/>
          </a:p>
          <a:p>
            <a:pPr lvl="2"/>
            <a:endParaRPr/>
          </a:p>
          <a:p>
            <a:pPr lvl="3"/>
            <a:endParaRPr/>
          </a:p>
          <a:p>
            <a:pPr lvl="4"/>
            <a:endParaRPr/>
          </a:p>
        </p:txBody>
      </p:sp>
      <p:sp>
        <p:nvSpPr>
          <p:cNvPr id="423" name="Textplatzhalter 11"/>
          <p:cNvSpPr>
            <a:spLocks noGrp="1"/>
          </p:cNvSpPr>
          <p:nvPr>
            <p:ph type="body" sz="quarter" idx="21" hasCustomPrompt="1"/>
          </p:nvPr>
        </p:nvSpPr>
        <p:spPr>
          <a:xfrm>
            <a:off x="356399" y="1498630"/>
            <a:ext cx="8849978" cy="597883"/>
          </a:xfrm>
          <a:prstGeom prst="rect">
            <a:avLst/>
          </a:prstGeom>
        </p:spPr>
        <p:txBody>
          <a:bodyPr anchor="ctr"/>
          <a:lstStyle>
            <a:lvl1pPr>
              <a:lnSpc>
                <a:spcPct val="100000"/>
              </a:lnSpc>
              <a:defRPr>
                <a:solidFill>
                  <a:srgbClr val="FFFFFF"/>
                </a:solidFill>
              </a:defRPr>
            </a:lvl1pPr>
          </a:lstStyle>
          <a:p>
            <a:r>
              <a:t>Subheadline eingeben</a:t>
            </a:r>
          </a:p>
        </p:txBody>
      </p:sp>
      <p:pic>
        <p:nvPicPr>
          <p:cNvPr id="424" name="Grafik 15" descr="Grafik 15"/>
          <p:cNvPicPr>
            <a:picLocks noChangeAspect="1"/>
          </p:cNvPicPr>
          <p:nvPr/>
        </p:nvPicPr>
        <p:blipFill>
          <a:blip r:embed="rId2">
            <a:extLst/>
          </a:blip>
          <a:stretch>
            <a:fillRect/>
          </a:stretch>
        </p:blipFill>
        <p:spPr>
          <a:xfrm>
            <a:off x="9747542" y="5529679"/>
            <a:ext cx="2087823" cy="995519"/>
          </a:xfrm>
          <a:prstGeom prst="rect">
            <a:avLst/>
          </a:prstGeom>
          <a:ln w="12700">
            <a:miter lim="400000"/>
          </a:ln>
        </p:spPr>
      </p:pic>
      <p:sp>
        <p:nvSpPr>
          <p:cNvPr id="4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Überschrift, Agenda, Inhalt">
    <p:spTree>
      <p:nvGrpSpPr>
        <p:cNvPr id="1" name=""/>
        <p:cNvGrpSpPr/>
        <p:nvPr/>
      </p:nvGrpSpPr>
      <p:grpSpPr>
        <a:xfrm>
          <a:off x="0" y="0"/>
          <a:ext cx="0" cy="0"/>
          <a:chOff x="0" y="0"/>
          <a:chExt cx="0" cy="0"/>
        </a:xfrm>
      </p:grpSpPr>
      <p:sp>
        <p:nvSpPr>
          <p:cNvPr id="46" name="Textebene 1…"/>
          <p:cNvSpPr txBox="1">
            <a:spLocks noGrp="1"/>
          </p:cNvSpPr>
          <p:nvPr>
            <p:ph type="body" idx="1" hasCustomPrompt="1"/>
          </p:nvPr>
        </p:nvSpPr>
        <p:spPr>
          <a:prstGeom prst="rect">
            <a:avLst/>
          </a:prstGeom>
        </p:spPr>
        <p:txBody>
          <a:bodyPr/>
          <a:lstStyle/>
          <a:p>
            <a:r>
              <a:t>Text bearbeiten</a:t>
            </a:r>
          </a:p>
          <a:p>
            <a:pPr lvl="1"/>
            <a:endParaRPr/>
          </a:p>
          <a:p>
            <a:pPr lvl="2"/>
            <a:endParaRPr/>
          </a:p>
          <a:p>
            <a:pPr lvl="3"/>
            <a:endParaRPr/>
          </a:p>
          <a:p>
            <a:pPr lvl="4"/>
            <a:endParaRPr/>
          </a:p>
        </p:txBody>
      </p:sp>
      <p:sp>
        <p:nvSpPr>
          <p:cNvPr id="47" name="Titeltext"/>
          <p:cNvSpPr txBox="1">
            <a:spLocks noGrp="1"/>
          </p:cNvSpPr>
          <p:nvPr>
            <p:ph type="title"/>
          </p:nvPr>
        </p:nvSpPr>
        <p:spPr>
          <a:prstGeom prst="rect">
            <a:avLst/>
          </a:prstGeom>
        </p:spPr>
        <p:txBody>
          <a:bodyPr/>
          <a:lstStyle/>
          <a:p>
            <a:r>
              <a:t>Titeltext</a:t>
            </a:r>
          </a:p>
        </p:txBody>
      </p:sp>
      <p:sp>
        <p:nvSpPr>
          <p:cNvPr id="4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55" name="Titeltext"/>
          <p:cNvSpPr txBox="1">
            <a:spLocks noGrp="1"/>
          </p:cNvSpPr>
          <p:nvPr>
            <p:ph type="title"/>
          </p:nvPr>
        </p:nvSpPr>
        <p:spPr>
          <a:prstGeom prst="rect">
            <a:avLst/>
          </a:prstGeom>
        </p:spPr>
        <p:txBody>
          <a:bodyPr/>
          <a:lstStyle/>
          <a:p>
            <a:r>
              <a:t>Titeltext</a:t>
            </a:r>
          </a:p>
        </p:txBody>
      </p:sp>
      <p:sp>
        <p:nvSpPr>
          <p:cNvPr id="5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pic>
        <p:nvPicPr>
          <p:cNvPr id="63" name="Grafik 5" descr="Grafik 5"/>
          <p:cNvPicPr>
            <a:picLocks noChangeAspect="1"/>
          </p:cNvPicPr>
          <p:nvPr/>
        </p:nvPicPr>
        <p:blipFill>
          <a:blip r:embed="rId2">
            <a:extLst/>
          </a:blip>
          <a:stretch>
            <a:fillRect/>
          </a:stretch>
        </p:blipFill>
        <p:spPr>
          <a:xfrm>
            <a:off x="10677352" y="219598"/>
            <a:ext cx="1295050" cy="617509"/>
          </a:xfrm>
          <a:prstGeom prst="rect">
            <a:avLst/>
          </a:prstGeom>
          <a:ln w="12700">
            <a:miter lim="400000"/>
          </a:ln>
        </p:spPr>
      </p:pic>
      <p:sp>
        <p:nvSpPr>
          <p:cNvPr id="64" name="Rechteck 4"/>
          <p:cNvSpPr/>
          <p:nvPr/>
        </p:nvSpPr>
        <p:spPr>
          <a:xfrm>
            <a:off x="0" y="1"/>
            <a:ext cx="12192000" cy="1842836"/>
          </a:xfrm>
          <a:prstGeom prst="rect">
            <a:avLst/>
          </a:prstGeom>
          <a:solidFill>
            <a:srgbClr val="FFFFFF"/>
          </a:solidFill>
          <a:ln w="12700">
            <a:miter lim="400000"/>
          </a:ln>
        </p:spPr>
        <p:txBody>
          <a:bodyPr lIns="45718" tIns="45718" rIns="45718" bIns="45718" anchor="ctr"/>
          <a:lstStyle/>
          <a:p>
            <a:pPr algn="ctr">
              <a:defRPr sz="2400">
                <a:solidFill>
                  <a:srgbClr val="FFFFFF"/>
                </a:solidFill>
                <a:latin typeface="+mn-lt"/>
                <a:ea typeface="+mn-ea"/>
                <a:cs typeface="+mn-cs"/>
                <a:sym typeface="Calibri"/>
              </a:defRPr>
            </a:pPr>
            <a:endParaRPr/>
          </a:p>
        </p:txBody>
      </p:sp>
      <p:sp>
        <p:nvSpPr>
          <p:cNvPr id="6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abelle">
    <p:spTree>
      <p:nvGrpSpPr>
        <p:cNvPr id="1" name=""/>
        <p:cNvGrpSpPr/>
        <p:nvPr/>
      </p:nvGrpSpPr>
      <p:grpSpPr>
        <a:xfrm>
          <a:off x="0" y="0"/>
          <a:ext cx="0" cy="0"/>
          <a:chOff x="0" y="0"/>
          <a:chExt cx="0" cy="0"/>
        </a:xfrm>
      </p:grpSpPr>
      <p:pic>
        <p:nvPicPr>
          <p:cNvPr id="72" name="Grafik 6" descr="Grafik 6"/>
          <p:cNvPicPr>
            <a:picLocks noChangeAspect="1"/>
          </p:cNvPicPr>
          <p:nvPr/>
        </p:nvPicPr>
        <p:blipFill>
          <a:blip r:embed="rId2">
            <a:extLst/>
          </a:blip>
          <a:stretch>
            <a:fillRect/>
          </a:stretch>
        </p:blipFill>
        <p:spPr>
          <a:xfrm>
            <a:off x="10677352" y="219598"/>
            <a:ext cx="1295050" cy="617509"/>
          </a:xfrm>
          <a:prstGeom prst="rect">
            <a:avLst/>
          </a:prstGeom>
          <a:ln w="12700">
            <a:miter lim="400000"/>
          </a:ln>
        </p:spPr>
      </p:pic>
      <p:sp>
        <p:nvSpPr>
          <p:cNvPr id="73" name="Titeltext"/>
          <p:cNvSpPr txBox="1">
            <a:spLocks noGrp="1"/>
          </p:cNvSpPr>
          <p:nvPr>
            <p:ph type="title"/>
          </p:nvPr>
        </p:nvSpPr>
        <p:spPr>
          <a:prstGeom prst="rect">
            <a:avLst/>
          </a:prstGeom>
        </p:spPr>
        <p:txBody>
          <a:bodyPr/>
          <a:lstStyle/>
          <a:p>
            <a:r>
              <a:t>Titeltext</a:t>
            </a:r>
          </a:p>
        </p:txBody>
      </p:sp>
      <p:sp>
        <p:nvSpPr>
          <p:cNvPr id="7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2 Inhalte">
    <p:spTree>
      <p:nvGrpSpPr>
        <p:cNvPr id="1" name=""/>
        <p:cNvGrpSpPr/>
        <p:nvPr/>
      </p:nvGrpSpPr>
      <p:grpSpPr>
        <a:xfrm>
          <a:off x="0" y="0"/>
          <a:ext cx="0" cy="0"/>
          <a:chOff x="0" y="0"/>
          <a:chExt cx="0" cy="0"/>
        </a:xfrm>
      </p:grpSpPr>
      <p:pic>
        <p:nvPicPr>
          <p:cNvPr id="81" name="Grafik 5" descr="Grafik 5"/>
          <p:cNvPicPr>
            <a:picLocks noChangeAspect="1"/>
          </p:cNvPicPr>
          <p:nvPr/>
        </p:nvPicPr>
        <p:blipFill>
          <a:blip r:embed="rId2">
            <a:extLst/>
          </a:blip>
          <a:stretch>
            <a:fillRect/>
          </a:stretch>
        </p:blipFill>
        <p:spPr>
          <a:xfrm>
            <a:off x="10677352" y="219598"/>
            <a:ext cx="1295050" cy="617509"/>
          </a:xfrm>
          <a:prstGeom prst="rect">
            <a:avLst/>
          </a:prstGeom>
          <a:ln w="12700">
            <a:miter lim="400000"/>
          </a:ln>
        </p:spPr>
      </p:pic>
      <p:sp>
        <p:nvSpPr>
          <p:cNvPr id="82" name="Textebene 1…"/>
          <p:cNvSpPr txBox="1">
            <a:spLocks noGrp="1"/>
          </p:cNvSpPr>
          <p:nvPr>
            <p:ph type="body" sz="half" idx="1" hasCustomPrompt="1"/>
          </p:nvPr>
        </p:nvSpPr>
        <p:spPr>
          <a:xfrm>
            <a:off x="213836" y="1458912"/>
            <a:ext cx="5558315" cy="4608513"/>
          </a:xfrm>
          <a:prstGeom prst="rect">
            <a:avLst/>
          </a:prstGeom>
        </p:spPr>
        <p:txBody>
          <a:bodyPr/>
          <a:lstStyle/>
          <a:p>
            <a:r>
              <a:t>Text bearbeiten</a:t>
            </a:r>
          </a:p>
          <a:p>
            <a:pPr lvl="1"/>
            <a:endParaRPr/>
          </a:p>
          <a:p>
            <a:pPr lvl="2"/>
            <a:endParaRPr/>
          </a:p>
          <a:p>
            <a:pPr lvl="3"/>
            <a:endParaRPr/>
          </a:p>
          <a:p>
            <a:pPr lvl="4"/>
            <a:endParaRPr/>
          </a:p>
        </p:txBody>
      </p:sp>
      <p:sp>
        <p:nvSpPr>
          <p:cNvPr id="83" name="Titeltext"/>
          <p:cNvSpPr txBox="1">
            <a:spLocks noGrp="1"/>
          </p:cNvSpPr>
          <p:nvPr>
            <p:ph type="title"/>
          </p:nvPr>
        </p:nvSpPr>
        <p:spPr>
          <a:prstGeom prst="rect">
            <a:avLst/>
          </a:prstGeom>
        </p:spPr>
        <p:txBody>
          <a:bodyPr/>
          <a:lstStyle/>
          <a:p>
            <a:r>
              <a:t>Titeltext</a:t>
            </a:r>
          </a:p>
        </p:txBody>
      </p:sp>
      <p:sp>
        <p:nvSpPr>
          <p:cNvPr id="8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Inhalte">
    <p:spTree>
      <p:nvGrpSpPr>
        <p:cNvPr id="1" name=""/>
        <p:cNvGrpSpPr/>
        <p:nvPr/>
      </p:nvGrpSpPr>
      <p:grpSpPr>
        <a:xfrm>
          <a:off x="0" y="0"/>
          <a:ext cx="0" cy="0"/>
          <a:chOff x="0" y="0"/>
          <a:chExt cx="0" cy="0"/>
        </a:xfrm>
      </p:grpSpPr>
      <p:sp>
        <p:nvSpPr>
          <p:cNvPr id="91" name="Textebene 1…"/>
          <p:cNvSpPr txBox="1">
            <a:spLocks noGrp="1"/>
          </p:cNvSpPr>
          <p:nvPr>
            <p:ph type="body" sz="half" idx="1" hasCustomPrompt="1"/>
          </p:nvPr>
        </p:nvSpPr>
        <p:spPr>
          <a:xfrm>
            <a:off x="213836" y="1458912"/>
            <a:ext cx="3786665" cy="4608513"/>
          </a:xfrm>
          <a:prstGeom prst="rect">
            <a:avLst/>
          </a:prstGeom>
        </p:spPr>
        <p:txBody>
          <a:bodyPr/>
          <a:lstStyle/>
          <a:p>
            <a:r>
              <a:t>Text bearbeiten</a:t>
            </a:r>
          </a:p>
          <a:p>
            <a:pPr lvl="1"/>
            <a:endParaRPr/>
          </a:p>
          <a:p>
            <a:pPr lvl="2"/>
            <a:endParaRPr/>
          </a:p>
          <a:p>
            <a:pPr lvl="3"/>
            <a:endParaRPr/>
          </a:p>
          <a:p>
            <a:pPr lvl="4"/>
            <a:endParaRPr/>
          </a:p>
        </p:txBody>
      </p:sp>
      <p:sp>
        <p:nvSpPr>
          <p:cNvPr id="92" name="Titeltext"/>
          <p:cNvSpPr txBox="1">
            <a:spLocks noGrp="1"/>
          </p:cNvSpPr>
          <p:nvPr>
            <p:ph type="title"/>
          </p:nvPr>
        </p:nvSpPr>
        <p:spPr>
          <a:prstGeom prst="rect">
            <a:avLst/>
          </a:prstGeom>
        </p:spPr>
        <p:txBody>
          <a:bodyPr/>
          <a:lstStyle/>
          <a:p>
            <a:r>
              <a:t>Titeltext</a:t>
            </a:r>
          </a:p>
        </p:txBody>
      </p:sp>
      <p:sp>
        <p:nvSpPr>
          <p:cNvPr id="9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rafik 5" descr="Grafik 5"/>
          <p:cNvPicPr>
            <a:picLocks noChangeAspect="1"/>
          </p:cNvPicPr>
          <p:nvPr/>
        </p:nvPicPr>
        <p:blipFill>
          <a:blip r:embed="rId33">
            <a:extLst/>
          </a:blip>
          <a:stretch>
            <a:fillRect/>
          </a:stretch>
        </p:blipFill>
        <p:spPr>
          <a:xfrm>
            <a:off x="10677352" y="219598"/>
            <a:ext cx="1295050" cy="617509"/>
          </a:xfrm>
          <a:prstGeom prst="rect">
            <a:avLst/>
          </a:prstGeom>
          <a:ln w="12700">
            <a:miter lim="400000"/>
          </a:ln>
        </p:spPr>
      </p:pic>
      <p:sp>
        <p:nvSpPr>
          <p:cNvPr id="3" name="Textebene 1…"/>
          <p:cNvSpPr txBox="1">
            <a:spLocks noGrp="1"/>
          </p:cNvSpPr>
          <p:nvPr>
            <p:ph type="body" idx="1" hasCustomPrompt="1"/>
          </p:nvPr>
        </p:nvSpPr>
        <p:spPr>
          <a:xfrm>
            <a:off x="213836" y="1458912"/>
            <a:ext cx="11758565" cy="4608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normAutofit/>
          </a:bodyPr>
          <a:lstStyle/>
          <a:p>
            <a:r>
              <a:t>Text bearbeiten</a:t>
            </a:r>
          </a:p>
          <a:p>
            <a:pPr lvl="1"/>
            <a:endParaRPr/>
          </a:p>
          <a:p>
            <a:pPr lvl="2"/>
            <a:endParaRPr/>
          </a:p>
          <a:p>
            <a:pPr lvl="3"/>
            <a:endParaRPr/>
          </a:p>
          <a:p>
            <a:pPr lvl="4"/>
            <a:endParaRPr/>
          </a:p>
        </p:txBody>
      </p:sp>
      <p:sp>
        <p:nvSpPr>
          <p:cNvPr id="4" name="Titeltext"/>
          <p:cNvSpPr txBox="1">
            <a:spLocks noGrp="1"/>
          </p:cNvSpPr>
          <p:nvPr>
            <p:ph type="title"/>
          </p:nvPr>
        </p:nvSpPr>
        <p:spPr>
          <a:xfrm>
            <a:off x="213836" y="209322"/>
            <a:ext cx="10178393" cy="9434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Titeltext</a:t>
            </a:r>
          </a:p>
        </p:txBody>
      </p:sp>
      <p:sp>
        <p:nvSpPr>
          <p:cNvPr id="5" name="Foliennummer"/>
          <p:cNvSpPr txBox="1">
            <a:spLocks noGrp="1"/>
          </p:cNvSpPr>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spd="med"/>
  <p:txStyles>
    <p:titleStyle>
      <a:lvl1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1pPr>
      <a:lvl2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2pPr>
      <a:lvl3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3pPr>
      <a:lvl4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4pPr>
      <a:lvl5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5pPr>
      <a:lvl6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6pPr>
      <a:lvl7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7pPr>
      <a:lvl8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8pPr>
      <a:lvl9pPr marL="0" marR="0" indent="0" algn="l" defTabSz="914400" rtl="0" latinLnBrk="0">
        <a:lnSpc>
          <a:spcPct val="90000"/>
        </a:lnSpc>
        <a:spcBef>
          <a:spcPts val="0"/>
        </a:spcBef>
        <a:spcAft>
          <a:spcPts val="0"/>
        </a:spcAft>
        <a:buClrTx/>
        <a:buSzTx/>
        <a:buFontTx/>
        <a:buNone/>
        <a:tabLst/>
        <a:defRPr sz="2800" b="0" i="0" u="none" strike="noStrike" cap="none" spc="0" baseline="0">
          <a:solidFill>
            <a:schemeClr val="accent5"/>
          </a:solidFill>
          <a:uFillTx/>
          <a:latin typeface="Times New Roman"/>
          <a:ea typeface="Times New Roman"/>
          <a:cs typeface="Times New Roman"/>
          <a:sym typeface="Times New Roman"/>
        </a:defRPr>
      </a:lvl9pPr>
    </p:titleStyle>
    <p:bodyStyle>
      <a:lvl1pPr marL="0" marR="0" indent="0" algn="l" defTabSz="914400" rtl="0" latinLnBrk="0">
        <a:lnSpc>
          <a:spcPct val="12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12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12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12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120000"/>
        </a:lnSpc>
        <a:spcBef>
          <a:spcPts val="1000"/>
        </a:spcBef>
        <a:spcAft>
          <a:spcPts val="0"/>
        </a:spcAft>
        <a:buClrTx/>
        <a:buSzTx/>
        <a:buFontTx/>
        <a:buNone/>
        <a:tabLst/>
        <a:defRPr sz="1800" b="0" i="0" u="none" strike="noStrike" cap="none" spc="0" baseline="0">
          <a:solidFill>
            <a:srgbClr val="000000"/>
          </a:solidFill>
          <a:uFillTx/>
          <a:latin typeface="Arial"/>
          <a:ea typeface="Arial"/>
          <a:cs typeface="Arial"/>
          <a:sym typeface="Arial"/>
        </a:defRPr>
      </a:lvl5pPr>
      <a:lvl6pPr marL="2514600" marR="0" indent="-228600" algn="l" defTabSz="914400" rtl="0" latinLnBrk="0">
        <a:lnSpc>
          <a:spcPct val="12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6pPr>
      <a:lvl7pPr marL="2971800" marR="0" indent="-228600" algn="l" defTabSz="914400" rtl="0" latinLnBrk="0">
        <a:lnSpc>
          <a:spcPct val="12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7pPr>
      <a:lvl8pPr marL="3429000" marR="0" indent="-228600" algn="l" defTabSz="914400" rtl="0" latinLnBrk="0">
        <a:lnSpc>
          <a:spcPct val="12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8pPr>
      <a:lvl9pPr marL="3886200" marR="0" indent="-228600" algn="l" defTabSz="914400" rtl="0" latinLnBrk="0">
        <a:lnSpc>
          <a:spcPct val="120000"/>
        </a:lnSpc>
        <a:spcBef>
          <a:spcPts val="1000"/>
        </a:spcBef>
        <a:spcAft>
          <a:spcPts val="0"/>
        </a:spcAft>
        <a:buClrTx/>
        <a:buSzPct val="100000"/>
        <a:buFontTx/>
        <a:buChar char="•"/>
        <a:tabLst/>
        <a:defRPr sz="18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1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3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7.xml"/><Relationship Id="rId1" Type="http://schemas.openxmlformats.org/officeDocument/2006/relationships/slideLayout" Target="../slideLayouts/slideLayout8.xml"/><Relationship Id="rId4" Type="http://schemas.openxmlformats.org/officeDocument/2006/relationships/slide" Target="slide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kirchenbild-navigator.wir-erzbistum-paderborn.d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3 Kirche der Bedürftigen.png" descr="3 Kirche der Bedürftigen.png"/>
          <p:cNvPicPr>
            <a:picLocks noGrp="1" noChangeAspect="1"/>
          </p:cNvPicPr>
          <p:nvPr>
            <p:ph type="pic" idx="21"/>
          </p:nvPr>
        </p:nvPicPr>
        <p:blipFill>
          <a:blip r:embed="rId2">
            <a:extLst/>
          </a:blip>
          <a:srcRect t="16579" r="1" b="16577"/>
          <a:stretch>
            <a:fillRect/>
          </a:stretch>
        </p:blipFill>
        <p:spPr>
          <a:xfrm>
            <a:off x="-6" y="-2"/>
            <a:ext cx="12209464" cy="4590598"/>
          </a:xfrm>
          <a:custGeom>
            <a:avLst/>
            <a:gdLst/>
            <a:ahLst/>
            <a:cxnLst>
              <a:cxn ang="0">
                <a:pos x="wd2" y="hd2"/>
              </a:cxn>
              <a:cxn ang="5400000">
                <a:pos x="wd2" y="hd2"/>
              </a:cxn>
              <a:cxn ang="10800000">
                <a:pos x="wd2" y="hd2"/>
              </a:cxn>
              <a:cxn ang="16200000">
                <a:pos x="wd2" y="hd2"/>
              </a:cxn>
            </a:cxnLst>
            <a:rect l="0" t="0" r="r" b="b"/>
            <a:pathLst>
              <a:path w="21600" h="20334" extrusionOk="0">
                <a:moveTo>
                  <a:pt x="0" y="0"/>
                </a:moveTo>
                <a:lnTo>
                  <a:pt x="0" y="19731"/>
                </a:lnTo>
                <a:cubicBezTo>
                  <a:pt x="6630" y="21600"/>
                  <a:pt x="15717" y="18757"/>
                  <a:pt x="21600" y="16187"/>
                </a:cubicBezTo>
                <a:cubicBezTo>
                  <a:pt x="21590" y="10791"/>
                  <a:pt x="21579" y="5395"/>
                  <a:pt x="21569" y="0"/>
                </a:cubicBezTo>
                <a:lnTo>
                  <a:pt x="0" y="0"/>
                </a:lnTo>
                <a:close/>
              </a:path>
            </a:pathLst>
          </a:custGeom>
          <a:effectLst>
            <a:outerShdw blurRad="63500" dist="25400" dir="5400000" rotWithShape="0">
              <a:schemeClr val="accent5">
                <a:lumOff val="15343"/>
                <a:alpha val="50000"/>
              </a:schemeClr>
            </a:outerShdw>
          </a:effectLst>
        </p:spPr>
      </p:pic>
      <p:sp>
        <p:nvSpPr>
          <p:cNvPr id="435" name="Kirchenbilder"/>
          <p:cNvSpPr txBox="1">
            <a:spLocks noGrp="1"/>
          </p:cNvSpPr>
          <p:nvPr>
            <p:ph type="subTitle" sz="quarter" idx="1"/>
          </p:nvPr>
        </p:nvSpPr>
        <p:spPr>
          <a:xfrm>
            <a:off x="369028" y="4796968"/>
            <a:ext cx="9022026" cy="943432"/>
          </a:xfrm>
          <a:prstGeom prst="rect">
            <a:avLst/>
          </a:prstGeom>
        </p:spPr>
        <p:txBody>
          <a:bodyPr/>
          <a:lstStyle/>
          <a:p>
            <a:r>
              <a:t>Kirchenbilder 2030+</a:t>
            </a:r>
          </a:p>
        </p:txBody>
      </p:sp>
      <p:sp>
        <p:nvSpPr>
          <p:cNvPr id="436" name="Textplatzhalter 11"/>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Fünf Szenarien für die Kirche im Erzbistum Paderborn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487" name="Zur Flankierung der Evangelisierung und Verbreitung der eigenen, Werte strebt die Kirche eine exponierte gesamtgesellschaftliche Stellung und die Entwicklung einer öffentlichen Strahlkraft an. Grundlage für die Entfaltung dieser Rolle als „Gestalter der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Zur Flankierung der Evangelisierung und Verbreitung der eigenen, Werte strebt die Kirche eine exponierte gesamtgesellschaftliche Stellung und die Entwicklung einer öffentlichen Strahlkraft an. Grundlage für die Entfaltung dieser Rolle als „Gestalter der Gesellschaft“ ist ein aktives Engagement in gesellschaftlichen Themenfeldern wie dem Klimaschutz, der Flüchtlingshilfe oder der sozialen Gerechtigkeit. Diese Aktivitäten werden durch die Schaffung medialer Präsenz und die verbesserte Sichtbarkeit in politischen und gesellschaftlichen Diskursen begleitet.</a:t>
            </a:r>
          </a:p>
          <a:p>
            <a:pPr defTabSz="457200">
              <a:lnSpc>
                <a:spcPct val="100000"/>
              </a:lnSpc>
              <a:spcBef>
                <a:spcPts val="0"/>
              </a:spcBef>
            </a:pPr>
            <a:endParaRPr/>
          </a:p>
          <a:p>
            <a:pPr defTabSz="457200">
              <a:lnSpc>
                <a:spcPct val="100000"/>
              </a:lnSpc>
              <a:spcBef>
                <a:spcPts val="0"/>
              </a:spcBef>
            </a:pPr>
            <a:r>
              <a:t>Unabdingbare Voraussetzung zur Erlangung dieser Rolle ist eine systematische Vertrauensarbeit. Hier gilt es, überzeugende Mechanismen zur Sicherung eines glaubwürdigen Handelns zu implementieren und die Transparenz der Organisation gegenüber der breiten Öffentlichkeit zu erhöhen.</a:t>
            </a:r>
          </a:p>
        </p:txBody>
      </p:sp>
      <p:sp>
        <p:nvSpPr>
          <p:cNvPr id="488" name="Positionierung als „Gestalter der Gesellschaft“"/>
          <p:cNvSpPr txBox="1">
            <a:spLocks noGrp="1"/>
          </p:cNvSpPr>
          <p:nvPr>
            <p:ph type="title"/>
          </p:nvPr>
        </p:nvSpPr>
        <p:spPr>
          <a:xfrm>
            <a:off x="213837" y="209322"/>
            <a:ext cx="10178392" cy="638063"/>
          </a:xfrm>
          <a:prstGeom prst="rect">
            <a:avLst/>
          </a:prstGeom>
        </p:spPr>
        <p:txBody>
          <a:bodyPr/>
          <a:lstStyle/>
          <a:p>
            <a:r>
              <a:t>Positionierung als „Gestalter der Gesellschaft“</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491" name="Das kirchliche Leistungsangebot beruht auf zwei starken Säulen – traditionell geprägten Glaubensangeboten sowie umfangreichen diakonischen Leistungen. Die inhaltliche Entwicklung der pastoralen Angebote wird im Kern durch die Schaffung von Zugängen für d"/>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rPr dirty="0"/>
              <a:t>Das </a:t>
            </a:r>
            <a:r>
              <a:rPr dirty="0" err="1"/>
              <a:t>kirchliche</a:t>
            </a:r>
            <a:r>
              <a:rPr dirty="0"/>
              <a:t> </a:t>
            </a:r>
            <a:r>
              <a:rPr dirty="0" err="1"/>
              <a:t>Leistungsangebot</a:t>
            </a:r>
            <a:r>
              <a:rPr dirty="0"/>
              <a:t> </a:t>
            </a:r>
            <a:r>
              <a:rPr dirty="0" err="1"/>
              <a:t>beruht</a:t>
            </a:r>
            <a:r>
              <a:rPr dirty="0"/>
              <a:t> auf </a:t>
            </a:r>
            <a:r>
              <a:rPr dirty="0" err="1"/>
              <a:t>zwei</a:t>
            </a:r>
            <a:r>
              <a:rPr dirty="0"/>
              <a:t> </a:t>
            </a:r>
            <a:r>
              <a:rPr dirty="0" err="1"/>
              <a:t>starken</a:t>
            </a:r>
            <a:r>
              <a:rPr dirty="0"/>
              <a:t> </a:t>
            </a:r>
            <a:r>
              <a:rPr dirty="0" err="1"/>
              <a:t>Säulen</a:t>
            </a:r>
            <a:r>
              <a:rPr dirty="0"/>
              <a:t> – </a:t>
            </a:r>
            <a:r>
              <a:rPr dirty="0" err="1"/>
              <a:t>traditionell</a:t>
            </a:r>
            <a:r>
              <a:rPr dirty="0"/>
              <a:t> </a:t>
            </a:r>
            <a:r>
              <a:rPr dirty="0" err="1"/>
              <a:t>geprägten</a:t>
            </a:r>
            <a:r>
              <a:rPr dirty="0"/>
              <a:t> </a:t>
            </a:r>
            <a:r>
              <a:rPr dirty="0" err="1"/>
              <a:t>Glaubensangeboten</a:t>
            </a:r>
            <a:r>
              <a:rPr dirty="0"/>
              <a:t> </a:t>
            </a:r>
            <a:r>
              <a:rPr dirty="0" err="1"/>
              <a:t>sowie</a:t>
            </a:r>
            <a:r>
              <a:rPr dirty="0"/>
              <a:t> </a:t>
            </a:r>
            <a:r>
              <a:rPr dirty="0" err="1"/>
              <a:t>umfangreichen</a:t>
            </a:r>
            <a:r>
              <a:rPr dirty="0"/>
              <a:t> </a:t>
            </a:r>
            <a:r>
              <a:rPr dirty="0" err="1"/>
              <a:t>diakonischen</a:t>
            </a:r>
            <a:r>
              <a:rPr dirty="0"/>
              <a:t> </a:t>
            </a:r>
            <a:r>
              <a:rPr dirty="0" err="1"/>
              <a:t>Leistungen</a:t>
            </a:r>
            <a:r>
              <a:rPr dirty="0"/>
              <a:t>. Die </a:t>
            </a:r>
            <a:r>
              <a:rPr dirty="0" err="1"/>
              <a:t>inhaltliche</a:t>
            </a:r>
            <a:r>
              <a:rPr dirty="0"/>
              <a:t> </a:t>
            </a:r>
            <a:r>
              <a:rPr dirty="0" err="1"/>
              <a:t>Entwicklung</a:t>
            </a:r>
            <a:r>
              <a:rPr dirty="0"/>
              <a:t> der </a:t>
            </a:r>
            <a:r>
              <a:rPr dirty="0" err="1"/>
              <a:t>pastoralen</a:t>
            </a:r>
            <a:r>
              <a:rPr dirty="0"/>
              <a:t> </a:t>
            </a:r>
            <a:r>
              <a:rPr dirty="0" err="1"/>
              <a:t>Angebote</a:t>
            </a:r>
            <a:r>
              <a:rPr dirty="0"/>
              <a:t> </a:t>
            </a:r>
            <a:r>
              <a:rPr dirty="0" err="1"/>
              <a:t>wird</a:t>
            </a:r>
            <a:r>
              <a:rPr dirty="0"/>
              <a:t> </a:t>
            </a:r>
            <a:r>
              <a:rPr dirty="0" err="1"/>
              <a:t>im</a:t>
            </a:r>
            <a:r>
              <a:rPr dirty="0"/>
              <a:t> Kern </a:t>
            </a:r>
            <a:r>
              <a:rPr dirty="0" err="1"/>
              <a:t>durch</a:t>
            </a:r>
            <a:r>
              <a:rPr dirty="0"/>
              <a:t> die </a:t>
            </a:r>
            <a:r>
              <a:rPr dirty="0" err="1"/>
              <a:t>Schaffung</a:t>
            </a:r>
            <a:r>
              <a:rPr dirty="0"/>
              <a:t> von </a:t>
            </a:r>
            <a:r>
              <a:rPr dirty="0" err="1"/>
              <a:t>Zugängen</a:t>
            </a:r>
            <a:r>
              <a:rPr dirty="0"/>
              <a:t> </a:t>
            </a:r>
            <a:r>
              <a:rPr dirty="0" err="1"/>
              <a:t>für</a:t>
            </a:r>
            <a:r>
              <a:rPr dirty="0"/>
              <a:t> die </a:t>
            </a:r>
            <a:r>
              <a:rPr dirty="0" err="1"/>
              <a:t>erweiterten</a:t>
            </a:r>
            <a:r>
              <a:rPr dirty="0"/>
              <a:t> </a:t>
            </a:r>
            <a:r>
              <a:rPr dirty="0" err="1"/>
              <a:t>Zielgruppen</a:t>
            </a:r>
            <a:r>
              <a:rPr dirty="0"/>
              <a:t> </a:t>
            </a:r>
            <a:r>
              <a:rPr dirty="0" err="1"/>
              <a:t>geprägt</a:t>
            </a:r>
            <a:r>
              <a:rPr dirty="0"/>
              <a:t>. </a:t>
            </a:r>
            <a:r>
              <a:rPr dirty="0" err="1"/>
              <a:t>Während</a:t>
            </a:r>
            <a:r>
              <a:rPr dirty="0"/>
              <a:t> </a:t>
            </a:r>
            <a:r>
              <a:rPr dirty="0" err="1"/>
              <a:t>ein</a:t>
            </a:r>
            <a:r>
              <a:rPr dirty="0"/>
              <a:t> starker und </a:t>
            </a:r>
            <a:r>
              <a:rPr dirty="0" err="1"/>
              <a:t>unmittelbarer</a:t>
            </a:r>
            <a:r>
              <a:rPr dirty="0"/>
              <a:t> </a:t>
            </a:r>
            <a:r>
              <a:rPr dirty="0" err="1"/>
              <a:t>Glaubensbezug</a:t>
            </a:r>
            <a:r>
              <a:rPr dirty="0"/>
              <a:t> </a:t>
            </a:r>
            <a:r>
              <a:rPr dirty="0" err="1"/>
              <a:t>erhalten</a:t>
            </a:r>
            <a:r>
              <a:rPr dirty="0"/>
              <a:t> </a:t>
            </a:r>
            <a:r>
              <a:rPr dirty="0" err="1"/>
              <a:t>bleibt</a:t>
            </a:r>
            <a:r>
              <a:rPr dirty="0"/>
              <a:t>, </a:t>
            </a:r>
            <a:r>
              <a:rPr dirty="0" err="1"/>
              <a:t>müssen</a:t>
            </a:r>
            <a:r>
              <a:rPr dirty="0"/>
              <a:t> </a:t>
            </a:r>
            <a:r>
              <a:rPr dirty="0" err="1"/>
              <a:t>neue</a:t>
            </a:r>
            <a:r>
              <a:rPr dirty="0"/>
              <a:t> </a:t>
            </a:r>
            <a:r>
              <a:rPr dirty="0" err="1"/>
              <a:t>Zugänge</a:t>
            </a:r>
            <a:r>
              <a:rPr dirty="0"/>
              <a:t> </a:t>
            </a:r>
            <a:r>
              <a:rPr dirty="0" err="1"/>
              <a:t>zur</a:t>
            </a:r>
            <a:r>
              <a:rPr dirty="0"/>
              <a:t> </a:t>
            </a:r>
            <a:r>
              <a:rPr dirty="0" err="1"/>
              <a:t>Erreichung</a:t>
            </a:r>
            <a:r>
              <a:rPr dirty="0"/>
              <a:t> </a:t>
            </a:r>
            <a:r>
              <a:rPr dirty="0" err="1"/>
              <a:t>distanzierter</a:t>
            </a:r>
            <a:r>
              <a:rPr dirty="0"/>
              <a:t> </a:t>
            </a:r>
            <a:r>
              <a:rPr dirty="0" err="1"/>
              <a:t>Gläubiger</a:t>
            </a:r>
            <a:r>
              <a:rPr dirty="0"/>
              <a:t> und der </a:t>
            </a:r>
            <a:r>
              <a:rPr dirty="0" err="1"/>
              <a:t>Stärkung</a:t>
            </a:r>
            <a:r>
              <a:rPr dirty="0"/>
              <a:t> der </a:t>
            </a:r>
            <a:r>
              <a:rPr dirty="0" err="1" smtClean="0"/>
              <a:t>Erwachsen</a:t>
            </a:r>
            <a:r>
              <a:rPr lang="de-DE" smtClean="0"/>
              <a:t>en</a:t>
            </a:r>
            <a:r>
              <a:rPr smtClean="0"/>
              <a:t>pastoral </a:t>
            </a:r>
            <a:r>
              <a:rPr dirty="0" err="1"/>
              <a:t>geschaffen</a:t>
            </a:r>
            <a:r>
              <a:rPr dirty="0"/>
              <a:t> </a:t>
            </a:r>
            <a:r>
              <a:rPr dirty="0" err="1"/>
              <a:t>werden</a:t>
            </a:r>
            <a:r>
              <a:rPr dirty="0"/>
              <a:t>. </a:t>
            </a:r>
          </a:p>
          <a:p>
            <a:pPr defTabSz="457200">
              <a:lnSpc>
                <a:spcPct val="100000"/>
              </a:lnSpc>
              <a:spcBef>
                <a:spcPts val="0"/>
              </a:spcBef>
            </a:pPr>
            <a:endParaRPr dirty="0"/>
          </a:p>
          <a:p>
            <a:pPr defTabSz="457200">
              <a:lnSpc>
                <a:spcPct val="100000"/>
              </a:lnSpc>
              <a:spcBef>
                <a:spcPts val="0"/>
              </a:spcBef>
            </a:pPr>
            <a:r>
              <a:rPr dirty="0"/>
              <a:t>Die </a:t>
            </a:r>
            <a:r>
              <a:rPr dirty="0" err="1"/>
              <a:t>Reduzierung</a:t>
            </a:r>
            <a:r>
              <a:rPr dirty="0"/>
              <a:t> der </a:t>
            </a:r>
            <a:r>
              <a:rPr dirty="0" err="1"/>
              <a:t>Schwelligkeit</a:t>
            </a:r>
            <a:r>
              <a:rPr dirty="0"/>
              <a:t> von </a:t>
            </a:r>
            <a:r>
              <a:rPr dirty="0" err="1"/>
              <a:t>Angeboten</a:t>
            </a:r>
            <a:r>
              <a:rPr dirty="0"/>
              <a:t> </a:t>
            </a:r>
            <a:r>
              <a:rPr dirty="0" err="1"/>
              <a:t>sowie</a:t>
            </a:r>
            <a:r>
              <a:rPr dirty="0"/>
              <a:t> die </a:t>
            </a:r>
            <a:r>
              <a:rPr dirty="0" err="1"/>
              <a:t>zielgruppenorientierte</a:t>
            </a:r>
            <a:r>
              <a:rPr dirty="0"/>
              <a:t> und </a:t>
            </a:r>
            <a:r>
              <a:rPr dirty="0" err="1"/>
              <a:t>milieusensible</a:t>
            </a:r>
            <a:r>
              <a:rPr dirty="0"/>
              <a:t> </a:t>
            </a:r>
            <a:r>
              <a:rPr dirty="0" err="1"/>
              <a:t>Gestaltung</a:t>
            </a:r>
            <a:r>
              <a:rPr dirty="0"/>
              <a:t> der </a:t>
            </a:r>
            <a:r>
              <a:rPr dirty="0" err="1"/>
              <a:t>Formate</a:t>
            </a:r>
            <a:r>
              <a:rPr dirty="0"/>
              <a:t> </a:t>
            </a:r>
            <a:r>
              <a:rPr dirty="0" err="1"/>
              <a:t>sind</a:t>
            </a:r>
            <a:r>
              <a:rPr dirty="0"/>
              <a:t> </a:t>
            </a:r>
            <a:r>
              <a:rPr dirty="0" err="1"/>
              <a:t>hierfür</a:t>
            </a:r>
            <a:r>
              <a:rPr dirty="0"/>
              <a:t> </a:t>
            </a:r>
            <a:r>
              <a:rPr dirty="0" err="1"/>
              <a:t>zentrale</a:t>
            </a:r>
            <a:r>
              <a:rPr dirty="0"/>
              <a:t> </a:t>
            </a:r>
            <a:r>
              <a:rPr dirty="0" err="1"/>
              <a:t>Erfolgsfaktoren</a:t>
            </a:r>
            <a:r>
              <a:rPr dirty="0"/>
              <a:t>. </a:t>
            </a:r>
            <a:r>
              <a:rPr dirty="0" err="1"/>
              <a:t>Im</a:t>
            </a:r>
            <a:r>
              <a:rPr dirty="0"/>
              <a:t> </a:t>
            </a:r>
            <a:r>
              <a:rPr dirty="0" err="1"/>
              <a:t>Hinblick</a:t>
            </a:r>
            <a:r>
              <a:rPr dirty="0"/>
              <a:t> auf die </a:t>
            </a:r>
            <a:r>
              <a:rPr dirty="0" err="1"/>
              <a:t>Erschließung</a:t>
            </a:r>
            <a:r>
              <a:rPr dirty="0"/>
              <a:t> </a:t>
            </a:r>
            <a:r>
              <a:rPr dirty="0" err="1"/>
              <a:t>distanzierter</a:t>
            </a:r>
            <a:r>
              <a:rPr dirty="0"/>
              <a:t> </a:t>
            </a:r>
            <a:r>
              <a:rPr dirty="0" err="1"/>
              <a:t>Zielgruppen</a:t>
            </a:r>
            <a:r>
              <a:rPr dirty="0"/>
              <a:t> </a:t>
            </a:r>
            <a:r>
              <a:rPr dirty="0" err="1"/>
              <a:t>kommt</a:t>
            </a:r>
            <a:r>
              <a:rPr dirty="0"/>
              <a:t> der </a:t>
            </a:r>
            <a:r>
              <a:rPr dirty="0" err="1"/>
              <a:t>Entwicklung</a:t>
            </a:r>
            <a:r>
              <a:rPr dirty="0"/>
              <a:t> von </a:t>
            </a:r>
            <a:r>
              <a:rPr dirty="0" err="1"/>
              <a:t>Angeboten</a:t>
            </a:r>
            <a:r>
              <a:rPr dirty="0"/>
              <a:t> </a:t>
            </a:r>
            <a:r>
              <a:rPr dirty="0" err="1"/>
              <a:t>zur</a:t>
            </a:r>
            <a:r>
              <a:rPr dirty="0"/>
              <a:t> </a:t>
            </a:r>
            <a:r>
              <a:rPr dirty="0" err="1"/>
              <a:t>Unterstützung</a:t>
            </a:r>
            <a:r>
              <a:rPr dirty="0"/>
              <a:t> </a:t>
            </a:r>
            <a:r>
              <a:rPr dirty="0" err="1"/>
              <a:t>einer</a:t>
            </a:r>
            <a:r>
              <a:rPr dirty="0"/>
              <a:t> </a:t>
            </a:r>
            <a:r>
              <a:rPr dirty="0" err="1"/>
              <a:t>individuellen</a:t>
            </a:r>
            <a:r>
              <a:rPr dirty="0"/>
              <a:t> </a:t>
            </a:r>
            <a:r>
              <a:rPr dirty="0" err="1"/>
              <a:t>Glaubenspraxis</a:t>
            </a:r>
            <a:r>
              <a:rPr dirty="0"/>
              <a:t> und </a:t>
            </a:r>
            <a:r>
              <a:rPr dirty="0" err="1"/>
              <a:t>punktuell</a:t>
            </a:r>
            <a:r>
              <a:rPr dirty="0"/>
              <a:t> </a:t>
            </a:r>
            <a:r>
              <a:rPr dirty="0" err="1"/>
              <a:t>konsumierbaren</a:t>
            </a:r>
            <a:r>
              <a:rPr dirty="0"/>
              <a:t> „</a:t>
            </a:r>
            <a:r>
              <a:rPr dirty="0" err="1"/>
              <a:t>Serviceleistungen</a:t>
            </a:r>
            <a:r>
              <a:rPr dirty="0"/>
              <a:t>“ </a:t>
            </a:r>
            <a:r>
              <a:rPr dirty="0" err="1"/>
              <a:t>ebenso</a:t>
            </a:r>
            <a:r>
              <a:rPr dirty="0"/>
              <a:t> </a:t>
            </a:r>
            <a:r>
              <a:rPr dirty="0" err="1"/>
              <a:t>eine</a:t>
            </a:r>
            <a:r>
              <a:rPr dirty="0"/>
              <a:t> </a:t>
            </a:r>
            <a:r>
              <a:rPr dirty="0" err="1"/>
              <a:t>wachsende</a:t>
            </a:r>
            <a:r>
              <a:rPr dirty="0"/>
              <a:t> </a:t>
            </a:r>
            <a:r>
              <a:rPr dirty="0" err="1"/>
              <a:t>Bedeutung</a:t>
            </a:r>
            <a:r>
              <a:rPr dirty="0"/>
              <a:t> </a:t>
            </a:r>
            <a:r>
              <a:rPr dirty="0" err="1"/>
              <a:t>zu</a:t>
            </a:r>
            <a:r>
              <a:rPr dirty="0"/>
              <a:t>. Online-</a:t>
            </a:r>
            <a:r>
              <a:rPr dirty="0" err="1"/>
              <a:t>Formate</a:t>
            </a:r>
            <a:r>
              <a:rPr dirty="0"/>
              <a:t> </a:t>
            </a:r>
            <a:r>
              <a:rPr dirty="0" err="1"/>
              <a:t>können</a:t>
            </a:r>
            <a:r>
              <a:rPr dirty="0"/>
              <a:t> </a:t>
            </a:r>
            <a:r>
              <a:rPr dirty="0" err="1"/>
              <a:t>hier</a:t>
            </a:r>
            <a:r>
              <a:rPr dirty="0"/>
              <a:t> </a:t>
            </a:r>
            <a:r>
              <a:rPr dirty="0" err="1"/>
              <a:t>eine</a:t>
            </a:r>
            <a:r>
              <a:rPr dirty="0"/>
              <a:t> </a:t>
            </a:r>
            <a:r>
              <a:rPr dirty="0" err="1"/>
              <a:t>wichtige</a:t>
            </a:r>
            <a:r>
              <a:rPr dirty="0"/>
              <a:t> Rolle </a:t>
            </a:r>
            <a:r>
              <a:rPr dirty="0" err="1"/>
              <a:t>spielen</a:t>
            </a:r>
            <a:r>
              <a:rPr dirty="0"/>
              <a:t>.</a:t>
            </a:r>
          </a:p>
          <a:p>
            <a:pPr defTabSz="457200">
              <a:lnSpc>
                <a:spcPct val="100000"/>
              </a:lnSpc>
              <a:spcBef>
                <a:spcPts val="0"/>
              </a:spcBef>
            </a:pPr>
            <a:endParaRPr dirty="0"/>
          </a:p>
          <a:p>
            <a:pPr defTabSz="457200">
              <a:lnSpc>
                <a:spcPct val="100000"/>
              </a:lnSpc>
              <a:spcBef>
                <a:spcPts val="0"/>
              </a:spcBef>
            </a:pPr>
            <a:r>
              <a:rPr dirty="0" err="1"/>
              <a:t>Eine</a:t>
            </a:r>
            <a:r>
              <a:rPr dirty="0"/>
              <a:t> </a:t>
            </a:r>
            <a:r>
              <a:rPr dirty="0" err="1"/>
              <a:t>große</a:t>
            </a:r>
            <a:r>
              <a:rPr dirty="0"/>
              <a:t> </a:t>
            </a:r>
            <a:r>
              <a:rPr dirty="0" err="1"/>
              <a:t>Breite</a:t>
            </a:r>
            <a:r>
              <a:rPr dirty="0"/>
              <a:t> von </a:t>
            </a:r>
            <a:r>
              <a:rPr dirty="0" err="1"/>
              <a:t>Themen</a:t>
            </a:r>
            <a:r>
              <a:rPr dirty="0"/>
              <a:t> </a:t>
            </a:r>
            <a:r>
              <a:rPr dirty="0" err="1"/>
              <a:t>kennzeichnet</a:t>
            </a:r>
            <a:r>
              <a:rPr dirty="0"/>
              <a:t> das </a:t>
            </a:r>
            <a:r>
              <a:rPr dirty="0" err="1"/>
              <a:t>diakonische</a:t>
            </a:r>
            <a:r>
              <a:rPr dirty="0"/>
              <a:t> Engagement. </a:t>
            </a:r>
            <a:r>
              <a:rPr dirty="0" err="1"/>
              <a:t>Über</a:t>
            </a:r>
            <a:r>
              <a:rPr dirty="0"/>
              <a:t> die </a:t>
            </a:r>
            <a:r>
              <a:rPr dirty="0" err="1"/>
              <a:t>Seelsorge</a:t>
            </a:r>
            <a:r>
              <a:rPr dirty="0"/>
              <a:t> </a:t>
            </a:r>
            <a:r>
              <a:rPr dirty="0" err="1"/>
              <a:t>hinaus</a:t>
            </a:r>
            <a:r>
              <a:rPr dirty="0"/>
              <a:t> </a:t>
            </a:r>
            <a:r>
              <a:rPr dirty="0" err="1"/>
              <a:t>werden</a:t>
            </a:r>
            <a:r>
              <a:rPr dirty="0"/>
              <a:t> </a:t>
            </a:r>
            <a:r>
              <a:rPr dirty="0" err="1"/>
              <a:t>praktische</a:t>
            </a:r>
            <a:r>
              <a:rPr dirty="0"/>
              <a:t> </a:t>
            </a:r>
            <a:r>
              <a:rPr dirty="0" err="1"/>
              <a:t>Hilfestellungen</a:t>
            </a:r>
            <a:r>
              <a:rPr dirty="0"/>
              <a:t> in </a:t>
            </a:r>
            <a:r>
              <a:rPr dirty="0" err="1"/>
              <a:t>vielen</a:t>
            </a:r>
            <a:r>
              <a:rPr dirty="0"/>
              <a:t> </a:t>
            </a:r>
            <a:r>
              <a:rPr dirty="0" err="1"/>
              <a:t>Lebensbereichen</a:t>
            </a:r>
            <a:r>
              <a:rPr dirty="0"/>
              <a:t> </a:t>
            </a:r>
            <a:r>
              <a:rPr dirty="0" err="1"/>
              <a:t>gewährt</a:t>
            </a:r>
            <a:r>
              <a:rPr dirty="0"/>
              <a:t>. Dies gilt auf </a:t>
            </a:r>
            <a:r>
              <a:rPr dirty="0" err="1"/>
              <a:t>individueller</a:t>
            </a:r>
            <a:r>
              <a:rPr dirty="0"/>
              <a:t>, </a:t>
            </a:r>
            <a:r>
              <a:rPr dirty="0" err="1"/>
              <a:t>familiärer</a:t>
            </a:r>
            <a:r>
              <a:rPr dirty="0"/>
              <a:t> </a:t>
            </a:r>
            <a:r>
              <a:rPr dirty="0" err="1"/>
              <a:t>Ebene</a:t>
            </a:r>
            <a:r>
              <a:rPr dirty="0"/>
              <a:t> </a:t>
            </a:r>
            <a:r>
              <a:rPr dirty="0" err="1"/>
              <a:t>ebenso</a:t>
            </a:r>
            <a:r>
              <a:rPr dirty="0"/>
              <a:t> </a:t>
            </a:r>
            <a:r>
              <a:rPr dirty="0" err="1"/>
              <a:t>wie</a:t>
            </a:r>
            <a:r>
              <a:rPr dirty="0"/>
              <a:t> </a:t>
            </a:r>
            <a:r>
              <a:rPr dirty="0" err="1"/>
              <a:t>für</a:t>
            </a:r>
            <a:r>
              <a:rPr dirty="0"/>
              <a:t> </a:t>
            </a:r>
            <a:r>
              <a:rPr dirty="0" err="1"/>
              <a:t>institutionalisierte</a:t>
            </a:r>
            <a:r>
              <a:rPr dirty="0"/>
              <a:t> </a:t>
            </a:r>
            <a:r>
              <a:rPr dirty="0" err="1"/>
              <a:t>Leistungen</a:t>
            </a:r>
            <a:r>
              <a:rPr dirty="0"/>
              <a:t>. </a:t>
            </a:r>
            <a:r>
              <a:rPr dirty="0" err="1"/>
              <a:t>Hier</a:t>
            </a:r>
            <a:r>
              <a:rPr dirty="0"/>
              <a:t> </a:t>
            </a:r>
            <a:r>
              <a:rPr dirty="0" err="1"/>
              <a:t>zeigt</a:t>
            </a:r>
            <a:r>
              <a:rPr dirty="0"/>
              <a:t> die </a:t>
            </a:r>
            <a:r>
              <a:rPr dirty="0" err="1"/>
              <a:t>Kirche</a:t>
            </a:r>
            <a:r>
              <a:rPr dirty="0"/>
              <a:t> </a:t>
            </a:r>
            <a:r>
              <a:rPr dirty="0" err="1"/>
              <a:t>ein</a:t>
            </a:r>
            <a:r>
              <a:rPr dirty="0"/>
              <a:t> </a:t>
            </a:r>
            <a:r>
              <a:rPr dirty="0" err="1"/>
              <a:t>umfassendes</a:t>
            </a:r>
            <a:r>
              <a:rPr dirty="0"/>
              <a:t> Engagement </a:t>
            </a:r>
            <a:r>
              <a:rPr dirty="0" err="1"/>
              <a:t>durch</a:t>
            </a:r>
            <a:r>
              <a:rPr dirty="0"/>
              <a:t> die </a:t>
            </a:r>
            <a:r>
              <a:rPr dirty="0" err="1"/>
              <a:t>Trägerschaft</a:t>
            </a:r>
            <a:r>
              <a:rPr dirty="0"/>
              <a:t> </a:t>
            </a:r>
            <a:r>
              <a:rPr dirty="0" err="1"/>
              <a:t>verschiedenster</a:t>
            </a:r>
            <a:r>
              <a:rPr dirty="0"/>
              <a:t> </a:t>
            </a:r>
            <a:r>
              <a:rPr dirty="0" err="1"/>
              <a:t>Einrichtungen</a:t>
            </a:r>
            <a:r>
              <a:rPr dirty="0"/>
              <a:t> </a:t>
            </a:r>
            <a:r>
              <a:rPr dirty="0" err="1"/>
              <a:t>wie</a:t>
            </a:r>
            <a:r>
              <a:rPr dirty="0"/>
              <a:t> </a:t>
            </a:r>
            <a:r>
              <a:rPr dirty="0" err="1"/>
              <a:t>Schulen</a:t>
            </a:r>
            <a:r>
              <a:rPr dirty="0"/>
              <a:t>, </a:t>
            </a:r>
            <a:r>
              <a:rPr dirty="0" err="1"/>
              <a:t>Pflegeheimen</a:t>
            </a:r>
            <a:r>
              <a:rPr dirty="0"/>
              <a:t> </a:t>
            </a:r>
            <a:r>
              <a:rPr dirty="0" err="1"/>
              <a:t>oder</a:t>
            </a:r>
            <a:r>
              <a:rPr dirty="0"/>
              <a:t> </a:t>
            </a:r>
            <a:r>
              <a:rPr dirty="0" err="1"/>
              <a:t>Krankenhäusern</a:t>
            </a:r>
            <a:r>
              <a:rPr dirty="0"/>
              <a:t>, die </a:t>
            </a:r>
            <a:r>
              <a:rPr dirty="0" err="1"/>
              <a:t>Botschafter</a:t>
            </a:r>
            <a:r>
              <a:rPr dirty="0"/>
              <a:t> der „</a:t>
            </a:r>
            <a:r>
              <a:rPr dirty="0" err="1"/>
              <a:t>Marke</a:t>
            </a:r>
            <a:r>
              <a:rPr dirty="0"/>
              <a:t> </a:t>
            </a:r>
            <a:r>
              <a:rPr dirty="0" err="1"/>
              <a:t>Kirche</a:t>
            </a:r>
            <a:r>
              <a:rPr dirty="0"/>
              <a:t>“ </a:t>
            </a:r>
            <a:r>
              <a:rPr dirty="0" err="1"/>
              <a:t>sind</a:t>
            </a:r>
            <a:r>
              <a:rPr dirty="0"/>
              <a:t>.</a:t>
            </a:r>
          </a:p>
        </p:txBody>
      </p:sp>
      <p:sp>
        <p:nvSpPr>
          <p:cNvPr id="492" name="Neue Zugänge zu traditionellen Glaubensangeboten und umfassendes diakonisches Engagement"/>
          <p:cNvSpPr txBox="1">
            <a:spLocks noGrp="1"/>
          </p:cNvSpPr>
          <p:nvPr>
            <p:ph type="title"/>
          </p:nvPr>
        </p:nvSpPr>
        <p:spPr>
          <a:xfrm>
            <a:off x="213837" y="209322"/>
            <a:ext cx="10178392" cy="943431"/>
          </a:xfrm>
          <a:prstGeom prst="rect">
            <a:avLst/>
          </a:prstGeom>
        </p:spPr>
        <p:txBody>
          <a:bodyPr/>
          <a:lstStyle/>
          <a:p>
            <a:r>
              <a:t>Neue Zugänge zu traditionellen Glaubensangeboten und umfassendes diakonisches Engagement</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495" name="Die Erschließung erweiterter Zielgruppen für pastorale Angebote erfordert die Schaffung neuer Verkündigungswege jenseits der klassischen Pfarrgemeinde. Diese erfahren eine zunehmende Verdichtung. Hierfür muss die Kirche aktiv in den Lebenswelten der Mens"/>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Erschließung erweiterter Zielgruppen für pastorale Angebote erfordert die Schaffung neuer Verkündigungswege jenseits der klassischen Pfarrgemeinde. Diese erfahren eine zunehmende Verdichtung. Hierfür muss die Kirche aktiv in den Lebenswelten der Menschen sichtbar werden und neue Orte schaffen. </a:t>
            </a:r>
          </a:p>
          <a:p>
            <a:pPr defTabSz="457200">
              <a:lnSpc>
                <a:spcPct val="100000"/>
              </a:lnSpc>
              <a:spcBef>
                <a:spcPts val="0"/>
              </a:spcBef>
            </a:pPr>
            <a:endParaRPr/>
          </a:p>
          <a:p>
            <a:pPr defTabSz="457200">
              <a:lnSpc>
                <a:spcPct val="100000"/>
              </a:lnSpc>
              <a:spcBef>
                <a:spcPts val="0"/>
              </a:spcBef>
            </a:pPr>
            <a:r>
              <a:t>Die wachsende Vielfalt zielgruppengerechter Angebote macht jedoch nicht Alles überall leistbar. Attraktive Angebote werden daher zunehmend regional verdichtet. So entstehen Leuchttürme in Form von Kompetenzzentren.</a:t>
            </a:r>
          </a:p>
          <a:p>
            <a:pPr defTabSz="457200">
              <a:lnSpc>
                <a:spcPct val="100000"/>
              </a:lnSpc>
              <a:spcBef>
                <a:spcPts val="0"/>
              </a:spcBef>
            </a:pPr>
            <a:endParaRPr/>
          </a:p>
          <a:p>
            <a:pPr defTabSz="457200">
              <a:lnSpc>
                <a:spcPct val="100000"/>
              </a:lnSpc>
              <a:spcBef>
                <a:spcPts val="0"/>
              </a:spcBef>
            </a:pPr>
            <a:r>
              <a:t>Vielfältige Möglichkeiten für neue Zugänge bietet das diakonische Engagement, insbesondere in der kategorialen Seelsorge durch die umfassende Trägerschaft von Einrichtungen. Aber auch Individualleistungen schaffen Potentiale zur Erhaltung flächendeckender Zugänge jenseits der Gemeinde.</a:t>
            </a:r>
          </a:p>
          <a:p>
            <a:pPr defTabSz="457200">
              <a:lnSpc>
                <a:spcPct val="100000"/>
              </a:lnSpc>
              <a:spcBef>
                <a:spcPts val="0"/>
              </a:spcBef>
            </a:pPr>
            <a:endParaRPr/>
          </a:p>
          <a:p>
            <a:pPr defTabSz="457200">
              <a:lnSpc>
                <a:spcPct val="100000"/>
              </a:lnSpc>
              <a:spcBef>
                <a:spcPts val="0"/>
              </a:spcBef>
            </a:pPr>
            <a:r>
              <a:t>Generell muss das Bild des „Kirchenhauses“ als zentraler Versammlungsort durch das Verständnis einer „Kirche als Samenkorn“ abgelöst werden, die an vielen verstreuten Punkten erlebbar wird und auf die Menschen zugeht. Insbesondere attraktive und professionelle Online-Kanäle spielen in diesem Kontext eine wesentliche Rolle.</a:t>
            </a:r>
          </a:p>
        </p:txBody>
      </p:sp>
      <p:sp>
        <p:nvSpPr>
          <p:cNvPr id="496" name="Ergänzung der Gemeinde durch vielfältige Zugangsformen"/>
          <p:cNvSpPr txBox="1">
            <a:spLocks noGrp="1"/>
          </p:cNvSpPr>
          <p:nvPr>
            <p:ph type="title"/>
          </p:nvPr>
        </p:nvSpPr>
        <p:spPr>
          <a:xfrm>
            <a:off x="213837" y="209322"/>
            <a:ext cx="10178392" cy="638063"/>
          </a:xfrm>
          <a:prstGeom prst="rect">
            <a:avLst/>
          </a:prstGeom>
        </p:spPr>
        <p:txBody>
          <a:bodyPr/>
          <a:lstStyle/>
          <a:p>
            <a:r>
              <a:t>Ergänzung der Gemeinde durch vielfältige Zugangsformen</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499" name="Die Vielfältigkeit von Aufgaben in der Gesamtorganisation und im Pastoral erfordert eine zunehmende Stellenbesetzung, auch von Führungspositionen, durch alternativen Professionen. Parallel erfolgt die Zentralisierung von Aufgaben in regionalen Kompetenzz"/>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Vielfältigkeit von Aufgaben in der Gesamtorganisation und im Pastoral erfordert eine zunehmende Stellenbesetzung, auch von Führungspositionen, durch alternativen Professionen. Parallel erfolgt die Bündelung von Aufgaben in regionalen Kompetenzzentren oder auf diözesaner Ebene. So können sich u.a. Spezialteams zur professionellen Gestaltung von Angeboten herausbilden. </a:t>
            </a:r>
          </a:p>
          <a:p>
            <a:pPr defTabSz="457200">
              <a:lnSpc>
                <a:spcPct val="100000"/>
              </a:lnSpc>
              <a:spcBef>
                <a:spcPts val="0"/>
              </a:spcBef>
            </a:pPr>
            <a:endParaRPr/>
          </a:p>
          <a:p>
            <a:pPr defTabSz="457200">
              <a:lnSpc>
                <a:spcPct val="100000"/>
              </a:lnSpc>
              <a:spcBef>
                <a:spcPts val="0"/>
              </a:spcBef>
            </a:pPr>
            <a:r>
              <a:t>Parallel steigt zur Entwicklung bzw. Abdeckung vielfältiger Zugänge die Bereitschaft für die Einbindung externer Multiplikatoren in der Evangelisierung. Dies gilt insbesondere für das Personal eigener Einrichtungen. Diese Veränderungen erfolgen stets unter der Maßgabe einer starken internen Evangelisierung. Hierfür wird im Kern auf einen weiter hohen Anteil Geweihter in Leitungspositionen gesetzt. Parallel erfolgt jedoch zunehmend die Entwicklung der Kultur sowie unterstützender Prozesse und Abläufe.</a:t>
            </a:r>
          </a:p>
        </p:txBody>
      </p:sp>
      <p:sp>
        <p:nvSpPr>
          <p:cNvPr id="500" name="Personalvielfalt bei Sicherung interner Evangelisierung"/>
          <p:cNvSpPr txBox="1">
            <a:spLocks noGrp="1"/>
          </p:cNvSpPr>
          <p:nvPr>
            <p:ph type="title"/>
          </p:nvPr>
        </p:nvSpPr>
        <p:spPr>
          <a:xfrm>
            <a:off x="213837" y="209322"/>
            <a:ext cx="10178392" cy="638063"/>
          </a:xfrm>
          <a:prstGeom prst="rect">
            <a:avLst/>
          </a:prstGeom>
        </p:spPr>
        <p:txBody>
          <a:bodyPr/>
          <a:lstStyle/>
          <a:p>
            <a:r>
              <a:t>Personalvielfalt bei Sicherung interner Evangelisierung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03" name="Die Vielfalt und wachsende Verdichtung von Angeboten erfordert eine zentrale Koordination. Gleichzeitig verlangt die Entwicklung neuer und zielgruppespezifischer Wege der Evangelisierung und vielfältiger Hilfsangebote zunehmende Freiheiten in der Organis"/>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Vielfalt und wachsende Verdichtung von Angeboten erfordert eine zentrale Koordination. Gleichzeitig verlangt die Entwicklung neuer und zielgruppespezifischer Wege der Evangelisierung und vielfältiger Hilfsangebote zunehmende Freiheiten in der Organisation. Ausgehend vom gemeinsam getragenen Zielbild werden daher wesentliche Standards und Leitplanken des Handelns entwickelt. </a:t>
            </a:r>
          </a:p>
          <a:p>
            <a:pPr defTabSz="457200">
              <a:lnSpc>
                <a:spcPct val="100000"/>
              </a:lnSpc>
              <a:spcBef>
                <a:spcPts val="0"/>
              </a:spcBef>
            </a:pPr>
            <a:endParaRPr/>
          </a:p>
          <a:p>
            <a:pPr defTabSz="457200">
              <a:lnSpc>
                <a:spcPct val="100000"/>
              </a:lnSpc>
              <a:spcBef>
                <a:spcPts val="0"/>
              </a:spcBef>
            </a:pPr>
            <a:r>
              <a:t>In diesem Rahmen wachsen die Freiräume des Einzelnen. Die Kontrolle vereinbarter Zielgrößen schafft eine Verbindlichkeit des Handelns und stellt sicher, dass trotz einer wachsenden Pluralität der beschrittenen Wege das gemeinsame Ziel erreicht wird.</a:t>
            </a:r>
          </a:p>
          <a:p>
            <a:pPr defTabSz="457200">
              <a:lnSpc>
                <a:spcPct val="100000"/>
              </a:lnSpc>
              <a:spcBef>
                <a:spcPts val="0"/>
              </a:spcBef>
            </a:pPr>
            <a:endParaRPr/>
          </a:p>
          <a:p>
            <a:pPr defTabSz="457200">
              <a:lnSpc>
                <a:spcPct val="100000"/>
              </a:lnSpc>
              <a:spcBef>
                <a:spcPts val="0"/>
              </a:spcBef>
            </a:pPr>
            <a:r>
              <a:t>Während Innovationen grundsätzlich honoriert werden, stellt die aktive Förderung entsprechender Strukturen kein zentrales Thema dar. Auch die Erweiterung der Gemeinde-Partizipation über Gremien und/ oder Befragungen spielt im Kontext der traditionellen Evangelisierung eine untergeordnete Rolle.</a:t>
            </a:r>
          </a:p>
        </p:txBody>
      </p:sp>
      <p:sp>
        <p:nvSpPr>
          <p:cNvPr id="504" name="Schaffung gezielter Freiräume zu Erreichung einer geteilten Vision"/>
          <p:cNvSpPr txBox="1">
            <a:spLocks noGrp="1"/>
          </p:cNvSpPr>
          <p:nvPr>
            <p:ph type="title"/>
          </p:nvPr>
        </p:nvSpPr>
        <p:spPr>
          <a:xfrm>
            <a:off x="213837" y="209322"/>
            <a:ext cx="10178392" cy="638063"/>
          </a:xfrm>
          <a:prstGeom prst="rect">
            <a:avLst/>
          </a:prstGeom>
        </p:spPr>
        <p:txBody>
          <a:bodyPr/>
          <a:lstStyle/>
          <a:p>
            <a:r>
              <a:t>Schaffung gezielter Freiräume zu Erreichung einer geteilten Vision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Bildplatzhalter 10" descr="Bildplatzhalter 10"/>
          <p:cNvPicPr>
            <a:picLocks noGrp="1" noChangeAspect="1"/>
          </p:cNvPicPr>
          <p:nvPr>
            <p:ph type="pic" idx="21"/>
          </p:nvPr>
        </p:nvPicPr>
        <p:blipFill>
          <a:blip r:embed="rId2">
            <a:extLst/>
          </a:blip>
          <a:srcRect l="5929" t="13244" r="23612" b="39658"/>
          <a:stretch>
            <a:fillRect/>
          </a:stretch>
        </p:blipFill>
        <p:spPr>
          <a:xfrm>
            <a:off x="-6" y="-1"/>
            <a:ext cx="12209464" cy="4590598"/>
          </a:xfrm>
          <a:custGeom>
            <a:avLst/>
            <a:gdLst/>
            <a:ahLst/>
            <a:cxnLst>
              <a:cxn ang="0">
                <a:pos x="wd2" y="hd2"/>
              </a:cxn>
              <a:cxn ang="5400000">
                <a:pos x="wd2" y="hd2"/>
              </a:cxn>
              <a:cxn ang="10800000">
                <a:pos x="wd2" y="hd2"/>
              </a:cxn>
              <a:cxn ang="16200000">
                <a:pos x="wd2" y="hd2"/>
              </a:cxn>
            </a:cxnLst>
            <a:rect l="0" t="0" r="r" b="b"/>
            <a:pathLst>
              <a:path w="21600" h="20334" extrusionOk="0">
                <a:moveTo>
                  <a:pt x="0" y="0"/>
                </a:moveTo>
                <a:lnTo>
                  <a:pt x="0" y="19731"/>
                </a:lnTo>
                <a:cubicBezTo>
                  <a:pt x="6630" y="21600"/>
                  <a:pt x="15717" y="18757"/>
                  <a:pt x="21600" y="16187"/>
                </a:cubicBezTo>
                <a:cubicBezTo>
                  <a:pt x="21590" y="10791"/>
                  <a:pt x="21579" y="5395"/>
                  <a:pt x="21569" y="0"/>
                </a:cubicBezTo>
                <a:lnTo>
                  <a:pt x="0" y="0"/>
                </a:lnTo>
                <a:close/>
              </a:path>
            </a:pathLst>
          </a:custGeom>
          <a:effectLst>
            <a:outerShdw blurRad="63500" dist="25400" dir="5400000" rotWithShape="0">
              <a:schemeClr val="accent5">
                <a:lumOff val="15343"/>
                <a:alpha val="50000"/>
              </a:schemeClr>
            </a:outerShdw>
          </a:effectLst>
        </p:spPr>
      </p:pic>
      <p:sp>
        <p:nvSpPr>
          <p:cNvPr id="507" name="Kirche für alle"/>
          <p:cNvSpPr txBox="1">
            <a:spLocks noGrp="1"/>
          </p:cNvSpPr>
          <p:nvPr>
            <p:ph type="subTitle" sz="quarter" idx="1"/>
          </p:nvPr>
        </p:nvSpPr>
        <p:spPr>
          <a:xfrm>
            <a:off x="369028" y="4796968"/>
            <a:ext cx="9022026" cy="943432"/>
          </a:xfrm>
          <a:prstGeom prst="rect">
            <a:avLst/>
          </a:prstGeom>
        </p:spPr>
        <p:txBody>
          <a:bodyPr/>
          <a:lstStyle/>
          <a:p>
            <a:r>
              <a:rPr lang="de-DE" dirty="0"/>
              <a:t>Kirche aus offener Spiritualität und breitem gesellschaftlichem Engagement</a:t>
            </a:r>
            <a:endParaRPr dirty="0"/>
          </a:p>
        </p:txBody>
      </p:sp>
      <p:sp>
        <p:nvSpPr>
          <p:cNvPr id="508" name="Textplatzhalter 11"/>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Offene Spielerin in der Mitte der Gesellschaft</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Die Übernahme von gesellschaftlicher Verantwortung durch gelebten Glauben ist in der Kirche für Alle die zentrale Aufgabe.…"/>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Die Übernahme von gesellschaftlicher Verantwortung durch gelebten Glauben ist in der Kirche für Alle die zentrale Aufgabe. </a:t>
            </a:r>
          </a:p>
          <a:p>
            <a:pPr defTabSz="457200">
              <a:lnSpc>
                <a:spcPct val="100000"/>
              </a:lnSpc>
              <a:spcBef>
                <a:spcPts val="0"/>
              </a:spcBef>
            </a:pPr>
            <a:endParaRPr/>
          </a:p>
          <a:p>
            <a:pPr defTabSz="457200">
              <a:lnSpc>
                <a:spcPct val="100000"/>
              </a:lnSpc>
              <a:spcBef>
                <a:spcPts val="0"/>
              </a:spcBef>
            </a:pPr>
            <a:r>
              <a:t>Dabei positioniert sie sich als wertoffene und sozial engagierte Institution, die sich an den Bedürfnissen des Einzelnen und der Gesellschaft orientiert. </a:t>
            </a:r>
          </a:p>
        </p:txBody>
      </p:sp>
      <p:sp>
        <p:nvSpPr>
          <p:cNvPr id="511" name="Kirche für alle"/>
          <p:cNvSpPr txBox="1">
            <a:spLocks noGrp="1"/>
          </p:cNvSpPr>
          <p:nvPr>
            <p:ph type="title"/>
          </p:nvPr>
        </p:nvSpPr>
        <p:spPr>
          <a:xfrm>
            <a:off x="213837" y="209322"/>
            <a:ext cx="10178392" cy="943431"/>
          </a:xfrm>
          <a:prstGeom prst="rect">
            <a:avLst/>
          </a:prstGeom>
        </p:spPr>
        <p:txBody>
          <a:bodyPr/>
          <a:lstStyle/>
          <a:p>
            <a:r>
              <a:rPr lang="de-DE" dirty="0"/>
              <a:t>Kirche aus offener Spiritualität und breitem gesellschaftlichem Engagement</a:t>
            </a:r>
            <a:endParaRPr dirty="0"/>
          </a:p>
        </p:txBody>
      </p:sp>
      <p:grpSp>
        <p:nvGrpSpPr>
          <p:cNvPr id="514" name="Gruppieren"/>
          <p:cNvGrpSpPr/>
          <p:nvPr/>
        </p:nvGrpSpPr>
        <p:grpSpPr>
          <a:xfrm>
            <a:off x="-258689" y="5428046"/>
            <a:ext cx="13712421" cy="1441459"/>
            <a:chOff x="0" y="0"/>
            <a:chExt cx="13712419" cy="1441458"/>
          </a:xfrm>
        </p:grpSpPr>
        <p:sp>
          <p:nvSpPr>
            <p:cNvPr id="512"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513"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Eine breite Offenheit in den Angeboten ermöglicht die Ansprache aller Personengruppen und ist auf konsequentes Wachstum ausgerichtet.…"/>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Eine breite Offenheit in den Angeboten ermöglicht die Ansprache aller Personengruppen und ist auf konsequentes Wachstum ausgerichtet.</a:t>
            </a:r>
          </a:p>
          <a:p>
            <a:pPr defTabSz="457200">
              <a:lnSpc>
                <a:spcPct val="100000"/>
              </a:lnSpc>
              <a:spcBef>
                <a:spcPts val="0"/>
              </a:spcBef>
            </a:pPr>
            <a:endParaRPr/>
          </a:p>
          <a:p>
            <a:pPr defTabSz="457200">
              <a:lnSpc>
                <a:spcPct val="100000"/>
              </a:lnSpc>
              <a:spcBef>
                <a:spcPts val="0"/>
              </a:spcBef>
            </a:pPr>
            <a:r>
              <a:t>Spirituelle Trends, soziale Hilfeleistungen, die Stärkung der Partizipation und ein erweitertes pastorales Angebot fördern Innovation und eine Multiprofessionalität in den Entscheidungsebenen. </a:t>
            </a:r>
          </a:p>
          <a:p>
            <a:pPr defTabSz="457200">
              <a:lnSpc>
                <a:spcPct val="100000"/>
              </a:lnSpc>
              <a:spcBef>
                <a:spcPts val="0"/>
              </a:spcBef>
            </a:pPr>
            <a:endParaRPr/>
          </a:p>
          <a:p>
            <a:pPr defTabSz="457200">
              <a:lnSpc>
                <a:spcPct val="100000"/>
              </a:lnSpc>
              <a:spcBef>
                <a:spcPts val="0"/>
              </a:spcBef>
            </a:pPr>
            <a:r>
              <a:t>Das Image der Kirche gewinnt und wird durch säkulare Unterstützter gestärkt.</a:t>
            </a:r>
          </a:p>
        </p:txBody>
      </p:sp>
      <p:sp>
        <p:nvSpPr>
          <p:cNvPr id="517" name="Kirche für alle"/>
          <p:cNvSpPr txBox="1">
            <a:spLocks noGrp="1"/>
          </p:cNvSpPr>
          <p:nvPr>
            <p:ph type="title"/>
          </p:nvPr>
        </p:nvSpPr>
        <p:spPr>
          <a:xfrm>
            <a:off x="213837" y="209322"/>
            <a:ext cx="10178392" cy="943431"/>
          </a:xfrm>
          <a:prstGeom prst="rect">
            <a:avLst/>
          </a:prstGeom>
        </p:spPr>
        <p:txBody>
          <a:bodyPr/>
          <a:lstStyle/>
          <a:p>
            <a:r>
              <a:t>Kirche für alle</a:t>
            </a:r>
          </a:p>
        </p:txBody>
      </p:sp>
      <p:grpSp>
        <p:nvGrpSpPr>
          <p:cNvPr id="520" name="Gruppieren"/>
          <p:cNvGrpSpPr/>
          <p:nvPr/>
        </p:nvGrpSpPr>
        <p:grpSpPr>
          <a:xfrm>
            <a:off x="-258689" y="5428046"/>
            <a:ext cx="13712421" cy="1441459"/>
            <a:chOff x="0" y="0"/>
            <a:chExt cx="13712419" cy="1441458"/>
          </a:xfrm>
        </p:grpSpPr>
        <p:sp>
          <p:nvSpPr>
            <p:cNvPr id="518"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519"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grpSp>
        <p:nvGrpSpPr>
          <p:cNvPr id="523" name="Ovale Legende 42">
            <a:hlinkClick r:id="rId2" action="ppaction://hlinksldjump"/>
          </p:cNvPr>
          <p:cNvGrpSpPr/>
          <p:nvPr/>
        </p:nvGrpSpPr>
        <p:grpSpPr>
          <a:xfrm>
            <a:off x="7175872" y="2305636"/>
            <a:ext cx="1498748" cy="1033053"/>
            <a:chOff x="0" y="0"/>
            <a:chExt cx="1498746" cy="1033051"/>
          </a:xfrm>
        </p:grpSpPr>
        <p:sp>
          <p:nvSpPr>
            <p:cNvPr id="521"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522" name="Mehr Details"/>
            <p:cNvSpPr txBox="1"/>
            <p:nvPr/>
          </p:nvSpPr>
          <p:spPr>
            <a:xfrm>
              <a:off x="260963" y="413418"/>
              <a:ext cx="976821" cy="20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Mehr Details</a:t>
              </a:r>
            </a:p>
          </p:txBody>
        </p:sp>
      </p:grpSp>
      <p:grpSp>
        <p:nvGrpSpPr>
          <p:cNvPr id="526" name="Ovale Legende 42">
            <a:hlinkClick r:id="rId3" action="ppaction://hlinksldjump"/>
          </p:cNvPr>
          <p:cNvGrpSpPr/>
          <p:nvPr/>
        </p:nvGrpSpPr>
        <p:grpSpPr>
          <a:xfrm>
            <a:off x="8881025" y="3031185"/>
            <a:ext cx="1498748" cy="1033053"/>
            <a:chOff x="0" y="0"/>
            <a:chExt cx="1498746" cy="1033051"/>
          </a:xfrm>
        </p:grpSpPr>
        <p:sp>
          <p:nvSpPr>
            <p:cNvPr id="524"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525" name="Zum nächsten Kirchenbild"/>
            <p:cNvSpPr txBox="1"/>
            <p:nvPr/>
          </p:nvSpPr>
          <p:spPr>
            <a:xfrm>
              <a:off x="260963" y="349918"/>
              <a:ext cx="976821" cy="333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Zum nächsten Kirchenbild</a:t>
              </a:r>
            </a:p>
          </p:txBody>
        </p:sp>
      </p:gr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29" name="In einem Umfeld wachsender Säkularität und postmoderner Spiritualität zeigt die Kirche im Erzbistum den festen Willen ihren Platz in der Mitte der Gesellschaft zurückzugewinnen. Die Stärkung der Wahrnehmung der Kirche als gesellschaftlich engagierte und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In einem Umfeld wachsender Säkularität und postmoderner Spiritualität zeigt die Kirche im Erzbistum den festen Willen ihren Platz in der Mitte der Gesellschaft zurückzugewinnen. Die Stärkung der Wahrnehmung der Kirche als gesellschaftlich engagierte und anerkannte Institution bildet den Kern der Mission. </a:t>
            </a:r>
          </a:p>
          <a:p>
            <a:pPr defTabSz="457200">
              <a:lnSpc>
                <a:spcPct val="100000"/>
              </a:lnSpc>
              <a:spcBef>
                <a:spcPts val="0"/>
              </a:spcBef>
            </a:pPr>
            <a:endParaRPr/>
          </a:p>
          <a:p>
            <a:pPr defTabSz="457200">
              <a:lnSpc>
                <a:spcPct val="100000"/>
              </a:lnSpc>
              <a:spcBef>
                <a:spcPts val="0"/>
              </a:spcBef>
            </a:pPr>
            <a:r>
              <a:t>Ein positives Wirken für den Einzelnen sowie für die Gemeinschaft im Sinne des Evangeliums rückt in das Zentrum des Handelns. Die explizite Verbreitung christlicher Glaubensthemen und die Aufgabe der Evangelisierung in ihrer überkommenen und traditionellen Form treten demgegenüber in den Hintergrund. Diese erfolgt zunehmend implizit durch das Handeln und als zentrale Ausdrucksform einer generellen Spiritualität.</a:t>
            </a:r>
          </a:p>
          <a:p>
            <a:pPr defTabSz="457200">
              <a:lnSpc>
                <a:spcPct val="100000"/>
              </a:lnSpc>
              <a:spcBef>
                <a:spcPts val="0"/>
              </a:spcBef>
            </a:pPr>
            <a:endParaRPr/>
          </a:p>
          <a:p>
            <a:pPr defTabSz="457200">
              <a:lnSpc>
                <a:spcPct val="100000"/>
              </a:lnSpc>
              <a:spcBef>
                <a:spcPts val="0"/>
              </a:spcBef>
            </a:pPr>
            <a:r>
              <a:t>Zur Erreichung dieser Ziele löst sich die Kirche zunehmend von den eigenen traditionellen Wertvorstellungen und Haltungen. Als offene Institution wirkt sie der bestehenden Ex-Kulturation bewusst entgegen. Werte, Kultur, Ästhetik und Ausdrucksformen nähern sich verstärkt den Erfahrungsräumen der Mehrheitsgesellschaft an und werden anschlussfähig. </a:t>
            </a:r>
          </a:p>
          <a:p>
            <a:pPr defTabSz="457200">
              <a:lnSpc>
                <a:spcPct val="100000"/>
              </a:lnSpc>
              <a:spcBef>
                <a:spcPts val="0"/>
              </a:spcBef>
            </a:pPr>
            <a:endParaRPr/>
          </a:p>
          <a:p>
            <a:pPr defTabSz="457200">
              <a:lnSpc>
                <a:spcPct val="100000"/>
              </a:lnSpc>
              <a:spcBef>
                <a:spcPts val="0"/>
              </a:spcBef>
            </a:pPr>
            <a:r>
              <a:t>Gleichzeitig wird die explizite Sichtbarkeit und Betonung religiöser Aspekte zugunsten des Angebotes einer weiter gefassten Spiritualität reduziert. Dies ermöglicht die aktive Erschließung neuer Wachstumsfelder in postmodernen Märkten und schafft Anschlussmöglichkeiten für eine christliche Evangelisierung.</a:t>
            </a:r>
          </a:p>
        </p:txBody>
      </p:sp>
      <p:sp>
        <p:nvSpPr>
          <p:cNvPr id="530" name="Eroberung einer zentralen Stellung in der Mitte der postmodernen Gesellschaft"/>
          <p:cNvSpPr txBox="1">
            <a:spLocks noGrp="1"/>
          </p:cNvSpPr>
          <p:nvPr>
            <p:ph type="title"/>
          </p:nvPr>
        </p:nvSpPr>
        <p:spPr>
          <a:xfrm>
            <a:off x="213837" y="209322"/>
            <a:ext cx="10178392" cy="943431"/>
          </a:xfrm>
          <a:prstGeom prst="rect">
            <a:avLst/>
          </a:prstGeom>
        </p:spPr>
        <p:txBody>
          <a:bodyPr/>
          <a:lstStyle/>
          <a:p>
            <a:r>
              <a:t>Eroberung einer zentralen Stellung in der Mitte der postmodernen Gesellschaft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33" name="Die Schaffung einer „Kirche für alle Menschen“ ist Leitlinie des Handelns. Durch die gesellschaftliche Öffnung und breite spirituelle Orientierung sollen weite Teile der Bevölkerung inhaltlich angesprochen werden. Ziel ist es, alle praktizierenden gläubi"/>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Schaffung einer „Kirche für alle Menschen“ ist Leitlinie des Handelns. Durch die gesellschaftliche Öffnung und breite spirituelle Orientierung sollen weite Teile der Bevölkerung inhaltlich angesprochen werden. Ziel ist es, alle praktizierenden gläubigen und spirituellen Menschen mit Angeboten zu erreichen, auch religiös Distanzierte. Dies gilt insbesondere für Jugendliche und Erwachsene, die aktuell eher beiläufig adressiert werden.</a:t>
            </a:r>
          </a:p>
          <a:p>
            <a:pPr defTabSz="457200">
              <a:lnSpc>
                <a:spcPct val="100000"/>
              </a:lnSpc>
              <a:spcBef>
                <a:spcPts val="0"/>
              </a:spcBef>
            </a:pPr>
            <a:endParaRPr/>
          </a:p>
          <a:p>
            <a:pPr defTabSz="457200">
              <a:lnSpc>
                <a:spcPct val="100000"/>
              </a:lnSpc>
              <a:spcBef>
                <a:spcPts val="0"/>
              </a:spcBef>
            </a:pPr>
            <a:r>
              <a:t>Ein umfassendes soziales und gesellschaftliches Engagement macht die Institution zusätzlich im Leben vieler Menschen direkt sicht- und erlebbar. Unmittelbar wird so eine Erweiterung der Milieus in Richtung sozial schwäch-erer Zielgruppen unterstützt und Möglichkeiten für ein Engagement gesellschaftlich aktiver Menschen geschaffen. Indirekt können durch die Aufwertung der Außenwahrnehmung auch Gruppen ohne spirituelles oder religiöses Interesse als passive Unterstützer und finanzielle Förderer gewonnen werden.</a:t>
            </a:r>
          </a:p>
          <a:p>
            <a:pPr defTabSz="457200">
              <a:lnSpc>
                <a:spcPct val="100000"/>
              </a:lnSpc>
              <a:spcBef>
                <a:spcPts val="0"/>
              </a:spcBef>
            </a:pPr>
            <a:endParaRPr/>
          </a:p>
          <a:p>
            <a:pPr defTabSz="457200">
              <a:lnSpc>
                <a:spcPct val="100000"/>
              </a:lnSpc>
              <a:spcBef>
                <a:spcPts val="0"/>
              </a:spcBef>
            </a:pPr>
            <a:r>
              <a:t>Die Bindung und Gewinnung von Mitgliedern erfolgt so durch vielfältige, sich verstärkende Faktoren. Zentraler Baustein ist die positive Strahlkraft der Institution durch ihr Wirken. Gleichzeitig stiften spirituelle und diakonische Angebote einen individuellen Nutzen für viele Menschen.</a:t>
            </a:r>
          </a:p>
        </p:txBody>
      </p:sp>
      <p:sp>
        <p:nvSpPr>
          <p:cNvPr id="534" name="Schaffung einer „Kirche für Alle“ mit vielfältigen Mechanismen der Mitgliedergewinnung und -bindung"/>
          <p:cNvSpPr txBox="1">
            <a:spLocks noGrp="1"/>
          </p:cNvSpPr>
          <p:nvPr>
            <p:ph type="title"/>
          </p:nvPr>
        </p:nvSpPr>
        <p:spPr>
          <a:xfrm>
            <a:off x="213837" y="209322"/>
            <a:ext cx="10178392" cy="943431"/>
          </a:xfrm>
          <a:prstGeom prst="rect">
            <a:avLst/>
          </a:prstGeom>
        </p:spPr>
        <p:txBody>
          <a:bodyPr/>
          <a:lstStyle/>
          <a:p>
            <a:r>
              <a:t>Schaffung einer „Kirche für Alle“ mit vielfältigen Mechanismen der Mitgliedergewinnung und -bindung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Im Rahmen des Diözesanen Weges 2030+ entstand die Aufgabe für das Erzbistum, ein Zielbild zu dessen Entwicklung zu erstellen.…"/>
          <p:cNvSpPr txBox="1">
            <a:spLocks noGrp="1"/>
          </p:cNvSpPr>
          <p:nvPr>
            <p:ph type="body" sz="half" idx="1"/>
          </p:nvPr>
        </p:nvSpPr>
        <p:spPr>
          <a:xfrm>
            <a:off x="213836" y="1458912"/>
            <a:ext cx="5558315" cy="4608513"/>
          </a:xfrm>
          <a:prstGeom prst="rect">
            <a:avLst/>
          </a:prstGeom>
        </p:spPr>
        <p:txBody>
          <a:bodyPr/>
          <a:lstStyle/>
          <a:p>
            <a:r>
              <a:rPr dirty="0" err="1"/>
              <a:t>Mit</a:t>
            </a:r>
            <a:r>
              <a:rPr dirty="0"/>
              <a:t> </a:t>
            </a:r>
            <a:r>
              <a:rPr dirty="0" err="1"/>
              <a:t>dem</a:t>
            </a:r>
            <a:r>
              <a:rPr dirty="0"/>
              <a:t> </a:t>
            </a:r>
            <a:r>
              <a:rPr dirty="0" err="1"/>
              <a:t>Diözesanen</a:t>
            </a:r>
            <a:r>
              <a:rPr dirty="0"/>
              <a:t> </a:t>
            </a:r>
            <a:r>
              <a:rPr dirty="0" err="1"/>
              <a:t>Weg</a:t>
            </a:r>
            <a:r>
              <a:rPr dirty="0"/>
              <a:t> 2030+ hat das </a:t>
            </a:r>
            <a:r>
              <a:rPr dirty="0" err="1"/>
              <a:t>Erzbistum</a:t>
            </a:r>
            <a:r>
              <a:rPr dirty="0"/>
              <a:t> Paderborn </a:t>
            </a:r>
            <a:r>
              <a:rPr dirty="0" err="1"/>
              <a:t>sich</a:t>
            </a:r>
            <a:r>
              <a:rPr dirty="0"/>
              <a:t> der </a:t>
            </a:r>
            <a:r>
              <a:rPr dirty="0" err="1"/>
              <a:t>Aufgabe</a:t>
            </a:r>
            <a:r>
              <a:rPr dirty="0"/>
              <a:t> </a:t>
            </a:r>
            <a:r>
              <a:rPr dirty="0" err="1"/>
              <a:t>gestellt</a:t>
            </a:r>
            <a:r>
              <a:rPr dirty="0"/>
              <a:t>, </a:t>
            </a:r>
            <a:r>
              <a:rPr dirty="0" err="1"/>
              <a:t>ein</a:t>
            </a:r>
            <a:r>
              <a:rPr dirty="0"/>
              <a:t> </a:t>
            </a:r>
            <a:r>
              <a:rPr dirty="0" err="1"/>
              <a:t>Zielbild</a:t>
            </a:r>
            <a:r>
              <a:rPr dirty="0"/>
              <a:t> </a:t>
            </a:r>
            <a:r>
              <a:rPr dirty="0" err="1"/>
              <a:t>zu</a:t>
            </a:r>
            <a:r>
              <a:rPr dirty="0"/>
              <a:t> </a:t>
            </a:r>
            <a:r>
              <a:rPr dirty="0" err="1"/>
              <a:t>entwickeln</a:t>
            </a:r>
            <a:r>
              <a:rPr dirty="0"/>
              <a:t>. </a:t>
            </a:r>
            <a:r>
              <a:rPr dirty="0" err="1"/>
              <a:t>Leitende</a:t>
            </a:r>
            <a:r>
              <a:rPr dirty="0"/>
              <a:t> </a:t>
            </a:r>
            <a:r>
              <a:rPr dirty="0" err="1"/>
              <a:t>Frage</a:t>
            </a:r>
            <a:r>
              <a:rPr dirty="0"/>
              <a:t> </a:t>
            </a:r>
            <a:r>
              <a:rPr dirty="0" err="1"/>
              <a:t>dabei</a:t>
            </a:r>
            <a:r>
              <a:rPr dirty="0"/>
              <a:t> war: </a:t>
            </a:r>
            <a:r>
              <a:rPr dirty="0" err="1"/>
              <a:t>Wie</a:t>
            </a:r>
            <a:r>
              <a:rPr dirty="0"/>
              <a:t> </a:t>
            </a:r>
            <a:r>
              <a:rPr dirty="0" err="1"/>
              <a:t>soll</a:t>
            </a:r>
            <a:r>
              <a:rPr dirty="0"/>
              <a:t> die </a:t>
            </a:r>
            <a:r>
              <a:rPr dirty="0" err="1"/>
              <a:t>Kirche</a:t>
            </a:r>
            <a:r>
              <a:rPr dirty="0"/>
              <a:t> </a:t>
            </a:r>
            <a:r>
              <a:rPr dirty="0" err="1"/>
              <a:t>im</a:t>
            </a:r>
            <a:r>
              <a:rPr dirty="0"/>
              <a:t> </a:t>
            </a:r>
            <a:r>
              <a:rPr dirty="0" err="1"/>
              <a:t>Erzbistum</a:t>
            </a:r>
            <a:r>
              <a:rPr dirty="0"/>
              <a:t> Paderborn </a:t>
            </a:r>
            <a:r>
              <a:rPr dirty="0" err="1"/>
              <a:t>nach</a:t>
            </a:r>
            <a:r>
              <a:rPr dirty="0"/>
              <a:t> </a:t>
            </a:r>
            <a:r>
              <a:rPr dirty="0" err="1"/>
              <a:t>dem</a:t>
            </a:r>
            <a:r>
              <a:rPr dirty="0"/>
              <a:t> </a:t>
            </a:r>
            <a:r>
              <a:rPr dirty="0" err="1"/>
              <a:t>Jahr</a:t>
            </a:r>
            <a:r>
              <a:rPr dirty="0"/>
              <a:t> 2030 </a:t>
            </a:r>
            <a:r>
              <a:rPr dirty="0" err="1"/>
              <a:t>aussehen</a:t>
            </a:r>
            <a:r>
              <a:rPr dirty="0"/>
              <a:t>? </a:t>
            </a:r>
            <a:r>
              <a:rPr dirty="0" err="1"/>
              <a:t>Helfen</a:t>
            </a:r>
            <a:r>
              <a:rPr dirty="0"/>
              <a:t> </a:t>
            </a:r>
            <a:r>
              <a:rPr dirty="0" err="1"/>
              <a:t>sollen</a:t>
            </a:r>
            <a:r>
              <a:rPr dirty="0"/>
              <a:t> </a:t>
            </a:r>
            <a:r>
              <a:rPr dirty="0" err="1"/>
              <a:t>dabei</a:t>
            </a:r>
            <a:r>
              <a:rPr dirty="0"/>
              <a:t> </a:t>
            </a:r>
            <a:r>
              <a:rPr dirty="0" err="1"/>
              <a:t>fünf</a:t>
            </a:r>
            <a:r>
              <a:rPr dirty="0"/>
              <a:t> </a:t>
            </a:r>
            <a:r>
              <a:rPr dirty="0" err="1"/>
              <a:t>unterschiedliche</a:t>
            </a:r>
            <a:r>
              <a:rPr dirty="0"/>
              <a:t> </a:t>
            </a:r>
            <a:r>
              <a:rPr dirty="0" err="1"/>
              <a:t>Szenarien</a:t>
            </a:r>
            <a:r>
              <a:rPr dirty="0"/>
              <a:t>, die „</a:t>
            </a:r>
            <a:r>
              <a:rPr dirty="0" err="1"/>
              <a:t>Kirchenbilder</a:t>
            </a:r>
            <a:r>
              <a:rPr dirty="0"/>
              <a:t>“. </a:t>
            </a:r>
          </a:p>
        </p:txBody>
      </p:sp>
      <p:sp>
        <p:nvSpPr>
          <p:cNvPr id="439" name="Ein Ziel vor Augen"/>
          <p:cNvSpPr txBox="1">
            <a:spLocks noGrp="1"/>
          </p:cNvSpPr>
          <p:nvPr>
            <p:ph type="title"/>
          </p:nvPr>
        </p:nvSpPr>
        <p:spPr>
          <a:xfrm>
            <a:off x="213837" y="209322"/>
            <a:ext cx="10178392" cy="943431"/>
          </a:xfrm>
          <a:prstGeom prst="rect">
            <a:avLst/>
          </a:prstGeom>
        </p:spPr>
        <p:txBody>
          <a:bodyPr/>
          <a:lstStyle/>
          <a:p>
            <a:r>
              <a:t>Ein Ziel vor Augen</a:t>
            </a:r>
          </a:p>
        </p:txBody>
      </p:sp>
      <p:grpSp>
        <p:nvGrpSpPr>
          <p:cNvPr id="442" name="Gruppieren"/>
          <p:cNvGrpSpPr/>
          <p:nvPr/>
        </p:nvGrpSpPr>
        <p:grpSpPr>
          <a:xfrm>
            <a:off x="-258689" y="5428046"/>
            <a:ext cx="13712421" cy="1441459"/>
            <a:chOff x="0" y="0"/>
            <a:chExt cx="13712419" cy="1441458"/>
          </a:xfrm>
        </p:grpSpPr>
        <p:sp>
          <p:nvSpPr>
            <p:cNvPr id="440"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441"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37" name="Elementarer Faktor für die Erreichung der angestrebten gesellschaftlichen Stellung ist eine umfassende Vertrauensarbeit und Imagepflege. Durch die Etablierung vorbildlicher Kontrollmechanismen zur Sicherung eines glaub-würdigen Handelns und die Schaffung"/>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Elementarer Faktor für die Erreichung der angestrebten gesellschaftlichen Stellung ist eine umfassende Vertrauensarbeit und Imagepflege. Durch die Etablierung vorbildlicher Kontrollmechanismen zur Sicherung eines glaub-würdigen Handelns und die Schaffung öffentlicher Transparenz ist die Institution in der breiten Öffentlichkeit zu rehabilitieren.</a:t>
            </a:r>
          </a:p>
          <a:p>
            <a:pPr defTabSz="457200">
              <a:lnSpc>
                <a:spcPct val="100000"/>
              </a:lnSpc>
              <a:spcBef>
                <a:spcPts val="0"/>
              </a:spcBef>
            </a:pPr>
            <a:endParaRPr/>
          </a:p>
          <a:p>
            <a:pPr defTabSz="457200">
              <a:lnSpc>
                <a:spcPct val="100000"/>
              </a:lnSpc>
              <a:spcBef>
                <a:spcPts val="0"/>
              </a:spcBef>
            </a:pPr>
            <a:r>
              <a:t>Zur gesellschaftsübergreifenden Gewinnung von Förderern und der impliziten Vermittlung des Evangeliums zeigt die Kirche zudem eine umfassende gesellschaftliche Verantwortungsübernahme. Neben umfangreichen diakonischen Leistungen bieten nationale und internationale Projekte z.B. für den Klimaschutz oder in der Flüchtlingshilfe Mitgliedern Raum für aktives Engagement. </a:t>
            </a:r>
          </a:p>
          <a:p>
            <a:pPr defTabSz="457200">
              <a:lnSpc>
                <a:spcPct val="100000"/>
              </a:lnSpc>
              <a:spcBef>
                <a:spcPts val="0"/>
              </a:spcBef>
            </a:pPr>
            <a:endParaRPr/>
          </a:p>
          <a:p>
            <a:pPr defTabSz="457200">
              <a:lnSpc>
                <a:spcPct val="100000"/>
              </a:lnSpc>
              <a:spcBef>
                <a:spcPts val="0"/>
              </a:spcBef>
            </a:pPr>
            <a:r>
              <a:t>Eine intensive mediale Darstellung dieser Arbeiten sowie der Angebote und veränderten Haltungen stellt eine wichtiges Element in der Entwicklung einer neuen Außenwahrnehmung dar. Die Einbringung in politische Diskurse stellt sich gegenüber dem praktischen Handeln der Institution als sekundär dar.</a:t>
            </a:r>
          </a:p>
        </p:txBody>
      </p:sp>
      <p:sp>
        <p:nvSpPr>
          <p:cNvPr id="538" name="Kirche als sichtbares gesellschaftliches Vorbild, das Gutes tut und auch darüber spricht"/>
          <p:cNvSpPr txBox="1">
            <a:spLocks noGrp="1"/>
          </p:cNvSpPr>
          <p:nvPr>
            <p:ph type="title"/>
          </p:nvPr>
        </p:nvSpPr>
        <p:spPr>
          <a:xfrm>
            <a:off x="213837" y="209322"/>
            <a:ext cx="10178392" cy="943431"/>
          </a:xfrm>
          <a:prstGeom prst="rect">
            <a:avLst/>
          </a:prstGeom>
        </p:spPr>
        <p:txBody>
          <a:bodyPr/>
          <a:lstStyle/>
          <a:p>
            <a:r>
              <a:t>Kirche als sichtbares gesellschaftliches Vorbild, das Gutes tut und auch darüber spricht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41" name="Die Öffnung der Institution und die Ausweitung von Zielgruppen beeinflussen die pastorale Arbeit: Während die Bedeutung evangelisierender Angebote mit direktem Glaubensbezug zurückgeht rückt die wachstumsorientierte Entwicklung von Formaten zur Bedienung"/>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Öffnung der Institution und die Ausweitung von Zielgruppen beeinflussen die pastorale Arbeit: Während die Bedeutung evangelisierender Angebote mit direktem Glaubensbezug zurückgeht rückt die wachstumsorientierte Entwicklung von Formaten zur Bedienung postmoderner Spiritualitätsmärkte in den Fokus. Hier gilt es, zielgruppenorientierte Angebote für spirituelle ebenso wie religiöse Gruppen zu schaffen und insbesondere das Erwachsenenpastoral zu stärken. So entsteht ein breit gefächerter Bauchladen verschiedener Formate.</a:t>
            </a:r>
          </a:p>
          <a:p>
            <a:pPr defTabSz="457200">
              <a:lnSpc>
                <a:spcPct val="100000"/>
              </a:lnSpc>
              <a:spcBef>
                <a:spcPts val="0"/>
              </a:spcBef>
            </a:pPr>
            <a:endParaRPr/>
          </a:p>
          <a:p>
            <a:pPr defTabSz="457200">
              <a:lnSpc>
                <a:spcPct val="100000"/>
              </a:lnSpc>
              <a:spcBef>
                <a:spcPts val="0"/>
              </a:spcBef>
            </a:pPr>
            <a:r>
              <a:t>Ein wesentlicher Erfolgsfaktor ist der Abbau von Zugangsbarrieren. Weniger traditionelle Riten, eine verständlichere Sprache, eine größere Vielfalt der Akteure und das Aufgreifen allgemeiner spiritueller Inhalte sollen einen vereinfachten Zugang ermöglichen und als „Türöffner“ dienen.</a:t>
            </a:r>
          </a:p>
          <a:p>
            <a:pPr defTabSz="457200">
              <a:lnSpc>
                <a:spcPct val="100000"/>
              </a:lnSpc>
              <a:spcBef>
                <a:spcPts val="0"/>
              </a:spcBef>
            </a:pPr>
            <a:endParaRPr/>
          </a:p>
          <a:p>
            <a:pPr defTabSz="457200">
              <a:lnSpc>
                <a:spcPct val="100000"/>
              </a:lnSpc>
              <a:spcBef>
                <a:spcPts val="0"/>
              </a:spcBef>
            </a:pPr>
            <a:r>
              <a:t>Das diakonische Engagement erfährt eine inhaltliche Aufweitung. Über die Aufgaben der pastoralen Seelsorge hinaus werden zahlreiche Themen aus dem praktischen Lebensalltag aufgegriffen. Neben etablierten Themenfeldern wie Bildung und Gesundheit umfasst dies sehr spezifische und punktuell auftretende Aspekte, die flexibel und zeitnah adressiert werden. Die Fortführung oder Erweiterung der Trägerschaft eigener Einrichtungen ist für die Stärkung der gesellschaftlichen Position unabdingbar.</a:t>
            </a:r>
          </a:p>
        </p:txBody>
      </p:sp>
      <p:sp>
        <p:nvSpPr>
          <p:cNvPr id="542" name="Bauchladen postmoderner Spiritualitätsangebote und weitreichende diakonische Lebenshilfe am Puls der Zeit"/>
          <p:cNvSpPr txBox="1">
            <a:spLocks noGrp="1"/>
          </p:cNvSpPr>
          <p:nvPr>
            <p:ph type="title"/>
          </p:nvPr>
        </p:nvSpPr>
        <p:spPr>
          <a:xfrm>
            <a:off x="213837" y="209322"/>
            <a:ext cx="10178392" cy="943431"/>
          </a:xfrm>
          <a:prstGeom prst="rect">
            <a:avLst/>
          </a:prstGeom>
        </p:spPr>
        <p:txBody>
          <a:bodyPr/>
          <a:lstStyle/>
          <a:p>
            <a:r>
              <a:t>Bauchladen postmoderner Spiritualitätsangebote und weitreichende diakonische Lebenshilfe am Puls der Zeit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45" name="Mit der Vielfalt von Zielgruppen und Angeboten wächst ebenso die Form alternativer Kirchenorte und Zugänge. Eine gestärkte gesellschaftliche Position ermöglicht grundsätzlich eine hohe Vor-Ort-Präsenz der Kirche durch ihre pastoralen und diakonischen Lei"/>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Mit der Vielfalt von Zielgruppen und Angeboten wächst ebenso die Form alternativer Kirchenorte und Zugänge. Eine gestärkte gesellschaftliche Position ermöglicht grundsätzlich eine hohe Vor-Ort-Präsenz der Kirche durch ihre pastoralen und diakonischen Leistungen. </a:t>
            </a:r>
          </a:p>
          <a:p>
            <a:pPr defTabSz="457200">
              <a:lnSpc>
                <a:spcPct val="100000"/>
              </a:lnSpc>
              <a:spcBef>
                <a:spcPts val="0"/>
              </a:spcBef>
            </a:pPr>
            <a:endParaRPr/>
          </a:p>
          <a:p>
            <a:pPr defTabSz="457200">
              <a:lnSpc>
                <a:spcPct val="100000"/>
              </a:lnSpc>
              <a:spcBef>
                <a:spcPts val="0"/>
              </a:spcBef>
            </a:pPr>
            <a:r>
              <a:t>Die klassische Gemeinde bildet jedoch immer weniger das Zentrum der kirchlichen Gemeinschaft. Es etablieren sich vielfältige Formen und Gelegenheiten in den Lebenswelten der Menschen. Kategoriale Zugänge im Rahmen des sozialen Engagements spielen hier ebenso eine Rolle wie virtuelle Gemeinschaften und Online-Kanäle.</a:t>
            </a:r>
          </a:p>
          <a:p>
            <a:pPr defTabSz="457200">
              <a:lnSpc>
                <a:spcPct val="100000"/>
              </a:lnSpc>
              <a:spcBef>
                <a:spcPts val="0"/>
              </a:spcBef>
            </a:pPr>
            <a:endParaRPr/>
          </a:p>
          <a:p>
            <a:pPr defTabSz="457200">
              <a:lnSpc>
                <a:spcPct val="100000"/>
              </a:lnSpc>
              <a:spcBef>
                <a:spcPts val="0"/>
              </a:spcBef>
            </a:pPr>
            <a:r>
              <a:t>Die Breite und regionale Differenziertheit der Angebote ist mit der Notwendigkeit einer größeren Spezialisierung verbunden. Die Schaffung überregionaler Kompetenzzentren in Form von Leuchttürmen kann die jeweils lokalen Strukturen sinnvoll erweitern.</a:t>
            </a:r>
          </a:p>
        </p:txBody>
      </p:sp>
      <p:sp>
        <p:nvSpPr>
          <p:cNvPr id="546" name="Ergänzung vielfältiger Zugangsformen im Alltag der Menschen durch überregionale Kompetenzzentren"/>
          <p:cNvSpPr txBox="1">
            <a:spLocks noGrp="1"/>
          </p:cNvSpPr>
          <p:nvPr>
            <p:ph type="title"/>
          </p:nvPr>
        </p:nvSpPr>
        <p:spPr>
          <a:xfrm>
            <a:off x="213837" y="209322"/>
            <a:ext cx="10178392" cy="943431"/>
          </a:xfrm>
          <a:prstGeom prst="rect">
            <a:avLst/>
          </a:prstGeom>
        </p:spPr>
        <p:txBody>
          <a:bodyPr/>
          <a:lstStyle/>
          <a:p>
            <a:r>
              <a:t>Ergänzung vielfältiger Zugangsformen im Alltag der Menschen durch überregionale Kompetenzzentren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49" name="Die Vielfalt der diakonischen und pastoralen Angebote in der Fläche ist mit hohen Anforderungen an die Personalkapazitäten und die Breite von Qualifikationen verbunden. Schlüssel zur Bewältigung dieser Herausforderung ist die durchgängige Stärkung der Mu"/>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Vielfalt der diakonischen und pastoralen Angebote in der Fläche ist mit hohen Anforderungen an die Personalkapazitäten und die Breite von Qualifikationen verbunden. Schlüssel zur Bewältigung dieser Herausforderung ist die durchgängige Stärkung der Multiprofessionalität und Spezialisierung, in der Gemeine ebenso wie in zentralen Leitungsfunktionen. </a:t>
            </a:r>
          </a:p>
          <a:p>
            <a:pPr defTabSz="457200">
              <a:lnSpc>
                <a:spcPct val="100000"/>
              </a:lnSpc>
              <a:spcBef>
                <a:spcPts val="0"/>
              </a:spcBef>
            </a:pPr>
            <a:endParaRPr/>
          </a:p>
          <a:p>
            <a:pPr defTabSz="457200">
              <a:lnSpc>
                <a:spcPct val="100000"/>
              </a:lnSpc>
              <a:spcBef>
                <a:spcPts val="0"/>
              </a:spcBef>
            </a:pPr>
            <a:r>
              <a:t>Vielfältig besetzte Lenkungskreise auf örtlicher Ebene werden durch überregionale Spezialteams für besondere Aufgaben ergänzt. Geweihte können sich so stärker auf ihre Kernaufgabe der Evangelisierung fokussieren.</a:t>
            </a:r>
          </a:p>
          <a:p>
            <a:pPr defTabSz="457200">
              <a:lnSpc>
                <a:spcPct val="100000"/>
              </a:lnSpc>
              <a:spcBef>
                <a:spcPts val="0"/>
              </a:spcBef>
            </a:pPr>
            <a:r>
              <a:t>Darüber hinaus stärkt die die Kirche ihre Rolle als Enabler für aktives Engagement. Zur Realisierung einer umfassenden Lebenshilfe unterstützt sie ehrenamtliche Mitarbeiter und Mitglieder darin, ihre Charismen zum Wohl Aller einzubringen. Dies gilt ebenso für pastorale Themen. </a:t>
            </a:r>
          </a:p>
          <a:p>
            <a:pPr defTabSz="457200">
              <a:lnSpc>
                <a:spcPct val="100000"/>
              </a:lnSpc>
              <a:spcBef>
                <a:spcPts val="0"/>
              </a:spcBef>
            </a:pPr>
            <a:endParaRPr/>
          </a:p>
          <a:p>
            <a:pPr defTabSz="457200">
              <a:lnSpc>
                <a:spcPct val="100000"/>
              </a:lnSpc>
              <a:spcBef>
                <a:spcPts val="0"/>
              </a:spcBef>
            </a:pPr>
            <a:r>
              <a:t>Die implizite Evangelisierung im Kontext einer breiter gefassten Spiritualität ermöglicht und erfordert die intensivere Einbindung von Mitgliedern zur Verbreitung des Evangeliums. Auch Partnerschaften mit externen Dienstleistern gewinnen in der Umsetzung von zielgruppenspezifischen Formaten an Bedeutung. Während die generelle Bedeutung einer internen Evangelisierung abnimmt, muss diese zunehmend durch Abläufe, Prozesse und die Kulturentwicklung gesichert werden.</a:t>
            </a:r>
          </a:p>
        </p:txBody>
      </p:sp>
      <p:sp>
        <p:nvSpPr>
          <p:cNvPr id="550" name="Kirche als Enabler in einer durch Multiprofessionalität und Spezialisierung geprägten Organisation"/>
          <p:cNvSpPr txBox="1">
            <a:spLocks noGrp="1"/>
          </p:cNvSpPr>
          <p:nvPr>
            <p:ph type="title"/>
          </p:nvPr>
        </p:nvSpPr>
        <p:spPr>
          <a:xfrm>
            <a:off x="213837" y="209322"/>
            <a:ext cx="10178392" cy="943431"/>
          </a:xfrm>
          <a:prstGeom prst="rect">
            <a:avLst/>
          </a:prstGeom>
        </p:spPr>
        <p:txBody>
          <a:bodyPr/>
          <a:lstStyle/>
          <a:p>
            <a:r>
              <a:t>Kirche als Enabler in einer durch Multiprofessionalität und Spezialisierung geprägten Organisation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53" name="Die Stärkung von lokaler Verantwortung und Innovationen ist Kern der Organisationsentwicklung. Im Rahmen eines unverbindlicheren Zielbildes werden Basisgemeinden mit umfangreichen Partizipationsmöglichkeiten der Mitglieder weitreichende Freiräume gewährt"/>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Stärkung von lokaler Verantwortung und Innovationen ist Kern der Organisationsentwicklung. Im Rahmen eines unverbindlicheren Zielbildes werden Basisgemeinden mit umfangreichen Partizipationsmöglichkeiten der Mitglieder weitreichende Freiräume gewährt. Der Erfolg wird zunehmend zur Richtschnur des Handels. Grundlage hierfür ist die Entwicklung und Kontrolle entsprechender Vorgaben.</a:t>
            </a:r>
          </a:p>
          <a:p>
            <a:pPr defTabSz="457200">
              <a:lnSpc>
                <a:spcPct val="100000"/>
              </a:lnSpc>
              <a:spcBef>
                <a:spcPts val="0"/>
              </a:spcBef>
            </a:pPr>
            <a:endParaRPr/>
          </a:p>
          <a:p>
            <a:pPr defTabSz="457200">
              <a:lnSpc>
                <a:spcPct val="100000"/>
              </a:lnSpc>
              <a:spcBef>
                <a:spcPts val="0"/>
              </a:spcBef>
            </a:pPr>
            <a:r>
              <a:t>Die Schaffung einer experimentierfreudigen Kirche durch eine Kultur der Innovation sowie unterstützende Prozesse und Ressourcen ist zentral. Über die Partizipation der Gemeinden hinaus ist ein intensiver Erfahrungsaustausch in einer lernenden Organisation hierfür eine wesentliche Voraussetzung.</a:t>
            </a:r>
          </a:p>
        </p:txBody>
      </p:sp>
      <p:sp>
        <p:nvSpPr>
          <p:cNvPr id="554" name="Experimentierfreudige, dezentrale und partizipative Kirche"/>
          <p:cNvSpPr txBox="1">
            <a:spLocks noGrp="1"/>
          </p:cNvSpPr>
          <p:nvPr>
            <p:ph type="title"/>
          </p:nvPr>
        </p:nvSpPr>
        <p:spPr>
          <a:xfrm>
            <a:off x="213837" y="209322"/>
            <a:ext cx="10178392" cy="638063"/>
          </a:xfrm>
          <a:prstGeom prst="rect">
            <a:avLst/>
          </a:prstGeom>
        </p:spPr>
        <p:txBody>
          <a:bodyPr/>
          <a:lstStyle/>
          <a:p>
            <a:r>
              <a:t>Experimentierfreudige, dezentrale und partizipative Kirche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 name="Bildplatzhalter 10" descr="Bildplatzhalter 10"/>
          <p:cNvPicPr>
            <a:picLocks noGrp="1" noChangeAspect="1"/>
          </p:cNvPicPr>
          <p:nvPr>
            <p:ph type="pic" idx="21"/>
          </p:nvPr>
        </p:nvPicPr>
        <p:blipFill>
          <a:blip r:embed="rId2">
            <a:extLst/>
          </a:blip>
          <a:srcRect l="71" t="5519" b="27637"/>
          <a:stretch>
            <a:fillRect/>
          </a:stretch>
        </p:blipFill>
        <p:spPr>
          <a:xfrm>
            <a:off x="-6" y="-1"/>
            <a:ext cx="12200733" cy="4590674"/>
          </a:xfrm>
          <a:custGeom>
            <a:avLst/>
            <a:gdLst/>
            <a:ahLst/>
            <a:cxnLst>
              <a:cxn ang="0">
                <a:pos x="wd2" y="hd2"/>
              </a:cxn>
              <a:cxn ang="5400000">
                <a:pos x="wd2" y="hd2"/>
              </a:cxn>
              <a:cxn ang="10800000">
                <a:pos x="wd2" y="hd2"/>
              </a:cxn>
              <a:cxn ang="16200000">
                <a:pos x="wd2" y="hd2"/>
              </a:cxn>
            </a:cxnLst>
            <a:rect l="0" t="0" r="r" b="b"/>
            <a:pathLst>
              <a:path w="21600" h="20335" extrusionOk="0">
                <a:moveTo>
                  <a:pt x="0" y="0"/>
                </a:moveTo>
                <a:lnTo>
                  <a:pt x="0" y="19732"/>
                </a:lnTo>
                <a:cubicBezTo>
                  <a:pt x="6629" y="21600"/>
                  <a:pt x="15712" y="18764"/>
                  <a:pt x="21600" y="16195"/>
                </a:cubicBezTo>
                <a:lnTo>
                  <a:pt x="21600" y="8094"/>
                </a:lnTo>
                <a:cubicBezTo>
                  <a:pt x="21595" y="5396"/>
                  <a:pt x="21590" y="2698"/>
                  <a:pt x="21585" y="0"/>
                </a:cubicBezTo>
                <a:lnTo>
                  <a:pt x="0" y="0"/>
                </a:lnTo>
                <a:close/>
              </a:path>
            </a:pathLst>
          </a:custGeom>
          <a:effectLst>
            <a:outerShdw blurRad="63500" dist="25400" dir="5400000" rotWithShape="0">
              <a:schemeClr val="accent5">
                <a:lumOff val="15343"/>
                <a:alpha val="50000"/>
              </a:schemeClr>
            </a:outerShdw>
          </a:effectLst>
        </p:spPr>
      </p:pic>
      <p:sp>
        <p:nvSpPr>
          <p:cNvPr id="557" name="Kirche der Spirituellen"/>
          <p:cNvSpPr txBox="1">
            <a:spLocks noGrp="1"/>
          </p:cNvSpPr>
          <p:nvPr>
            <p:ph type="subTitle" sz="quarter" idx="1"/>
          </p:nvPr>
        </p:nvSpPr>
        <p:spPr>
          <a:xfrm>
            <a:off x="369028" y="4796968"/>
            <a:ext cx="9022026" cy="943432"/>
          </a:xfrm>
          <a:prstGeom prst="rect">
            <a:avLst/>
          </a:prstGeom>
        </p:spPr>
        <p:txBody>
          <a:bodyPr/>
          <a:lstStyle/>
          <a:p>
            <a:r>
              <a:rPr lang="de-DE" dirty="0"/>
              <a:t>Kirche mit offenen spirituellen Angeboten für alle</a:t>
            </a:r>
            <a:endParaRPr dirty="0"/>
          </a:p>
        </p:txBody>
      </p:sp>
      <p:sp>
        <p:nvSpPr>
          <p:cNvPr id="558" name="Textplatzhalter 11"/>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Gesellschaftskonforme Anbieterin an postmodernen Märkten</a:t>
            </a: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Die kreative Anpassung an den kulturellen und spirituellen Wandel unserer Gesellschaft zeichnet die Kirche aus.…"/>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Die kreative Anpassung an den kulturellen und spirituellen Wandel unserer Gesellschaft zeichnet die Kirche aus. </a:t>
            </a:r>
          </a:p>
          <a:p>
            <a:pPr defTabSz="457200">
              <a:lnSpc>
                <a:spcPct val="100000"/>
              </a:lnSpc>
              <a:spcBef>
                <a:spcPts val="0"/>
              </a:spcBef>
            </a:pPr>
            <a:endParaRPr/>
          </a:p>
          <a:p>
            <a:pPr defTabSz="457200">
              <a:lnSpc>
                <a:spcPct val="100000"/>
              </a:lnSpc>
              <a:spcBef>
                <a:spcPts val="0"/>
              </a:spcBef>
            </a:pPr>
            <a:r>
              <a:t>Das Ziel ist es, mit vielfältigen und niederschwelligen Angeboten der Kirche weitere spirituelle Menschen gewinnen zu können, unabhängig von ihrer sozialen Herkunft oder ihres Alters. </a:t>
            </a:r>
          </a:p>
          <a:p>
            <a:pPr defTabSz="457200">
              <a:lnSpc>
                <a:spcPct val="100000"/>
              </a:lnSpc>
              <a:spcBef>
                <a:spcPts val="0"/>
              </a:spcBef>
            </a:pPr>
            <a:endParaRPr/>
          </a:p>
          <a:p>
            <a:pPr defTabSz="457200">
              <a:lnSpc>
                <a:spcPct val="100000"/>
              </a:lnSpc>
              <a:spcBef>
                <a:spcPts val="0"/>
              </a:spcBef>
            </a:pPr>
            <a:r>
              <a:t>Eine starke Öffnung der Institution und eine entsprechende Öffentlichkeitsarbeit tragen dazu bei, dass Mitglieder aller Milieus gewonnen werden. </a:t>
            </a:r>
          </a:p>
          <a:p>
            <a:pPr defTabSz="457200">
              <a:lnSpc>
                <a:spcPct val="100000"/>
              </a:lnSpc>
              <a:spcBef>
                <a:spcPts val="0"/>
              </a:spcBef>
            </a:pPr>
            <a:endParaRPr/>
          </a:p>
          <a:p>
            <a:pPr defTabSz="457200">
              <a:lnSpc>
                <a:spcPct val="100000"/>
              </a:lnSpc>
              <a:spcBef>
                <a:spcPts val="0"/>
              </a:spcBef>
            </a:pPr>
            <a:r>
              <a:t>Durch Innovation entstehen Freiräume.</a:t>
            </a:r>
          </a:p>
        </p:txBody>
      </p:sp>
      <p:sp>
        <p:nvSpPr>
          <p:cNvPr id="561" name="Kirche der Spirituellen"/>
          <p:cNvSpPr txBox="1">
            <a:spLocks noGrp="1"/>
          </p:cNvSpPr>
          <p:nvPr>
            <p:ph type="title"/>
          </p:nvPr>
        </p:nvSpPr>
        <p:spPr>
          <a:xfrm>
            <a:off x="213837" y="209322"/>
            <a:ext cx="10178392" cy="943431"/>
          </a:xfrm>
          <a:prstGeom prst="rect">
            <a:avLst/>
          </a:prstGeom>
        </p:spPr>
        <p:txBody>
          <a:bodyPr/>
          <a:lstStyle/>
          <a:p>
            <a:r>
              <a:rPr lang="de-DE" dirty="0"/>
              <a:t>Kirche mit offenen spirituellen Angeboten für alle</a:t>
            </a:r>
            <a:endParaRPr dirty="0"/>
          </a:p>
        </p:txBody>
      </p:sp>
      <p:grpSp>
        <p:nvGrpSpPr>
          <p:cNvPr id="564" name="Gruppieren"/>
          <p:cNvGrpSpPr/>
          <p:nvPr/>
        </p:nvGrpSpPr>
        <p:grpSpPr>
          <a:xfrm>
            <a:off x="-258689" y="5428046"/>
            <a:ext cx="13712421" cy="1441459"/>
            <a:chOff x="0" y="0"/>
            <a:chExt cx="13712419" cy="1441458"/>
          </a:xfrm>
        </p:grpSpPr>
        <p:sp>
          <p:nvSpPr>
            <p:cNvPr id="562"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563"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grpSp>
        <p:nvGrpSpPr>
          <p:cNvPr id="567" name="Ovale Legende 42">
            <a:hlinkClick r:id="rId2" action="ppaction://hlinksldjump"/>
          </p:cNvPr>
          <p:cNvGrpSpPr/>
          <p:nvPr/>
        </p:nvGrpSpPr>
        <p:grpSpPr>
          <a:xfrm>
            <a:off x="7175872" y="2305636"/>
            <a:ext cx="1498748" cy="1033053"/>
            <a:chOff x="0" y="0"/>
            <a:chExt cx="1498746" cy="1033051"/>
          </a:xfrm>
        </p:grpSpPr>
        <p:sp>
          <p:nvSpPr>
            <p:cNvPr id="565"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566" name="Mehr Details"/>
            <p:cNvSpPr txBox="1"/>
            <p:nvPr/>
          </p:nvSpPr>
          <p:spPr>
            <a:xfrm>
              <a:off x="260963" y="413418"/>
              <a:ext cx="976821" cy="20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Mehr Details</a:t>
              </a:r>
            </a:p>
          </p:txBody>
        </p:sp>
      </p:grpSp>
      <p:grpSp>
        <p:nvGrpSpPr>
          <p:cNvPr id="570" name="Ovale Legende 42">
            <a:hlinkClick r:id="rId3" action="ppaction://hlinksldjump"/>
          </p:cNvPr>
          <p:cNvGrpSpPr/>
          <p:nvPr/>
        </p:nvGrpSpPr>
        <p:grpSpPr>
          <a:xfrm>
            <a:off x="8881025" y="3031185"/>
            <a:ext cx="1498748" cy="1033053"/>
            <a:chOff x="0" y="0"/>
            <a:chExt cx="1498746" cy="1033051"/>
          </a:xfrm>
        </p:grpSpPr>
        <p:sp>
          <p:nvSpPr>
            <p:cNvPr id="568"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569" name="Zum Kirchenbild-Navigator"/>
            <p:cNvSpPr txBox="1"/>
            <p:nvPr/>
          </p:nvSpPr>
          <p:spPr>
            <a:xfrm>
              <a:off x="260963" y="349918"/>
              <a:ext cx="976821" cy="333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Zum nächsten Kirchenbild</a:t>
              </a:r>
            </a:p>
          </p:txBody>
        </p:sp>
      </p:gr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73" name="In einer zunehmend säkular und durch veränderte Wertvorstellungen geprägten Gesellschaft wird der Selbsterhalt der Kirche im Erzbistum zum zentralen Ziel. Die reaktive Adaption ihrer Anschauungen, Organisation und Angebote an die Entwicklungen der Mehrhe"/>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In einer zunehmend säkular und durch veränderte Wertvorstellungen geprägten Gesellschaft wird der Selbsterhalt der Kirche im Erzbistum zum zentralen Ziel. Die reaktive Adaption ihrer Anschauungen, Organisation und Angebote an die Entwicklungen der Mehrheitsgesellschaft bestimmt die Grundhaltung und leitet das Handeln.</a:t>
            </a:r>
          </a:p>
          <a:p>
            <a:pPr defTabSz="457200">
              <a:lnSpc>
                <a:spcPct val="100000"/>
              </a:lnSpc>
              <a:spcBef>
                <a:spcPts val="0"/>
              </a:spcBef>
            </a:pPr>
            <a:endParaRPr/>
          </a:p>
          <a:p>
            <a:pPr defTabSz="457200">
              <a:lnSpc>
                <a:spcPct val="100000"/>
              </a:lnSpc>
              <a:spcBef>
                <a:spcPts val="0"/>
              </a:spcBef>
            </a:pPr>
            <a:r>
              <a:t>Ein wesentlicher Baustein dieser Anpassung ist die Öffnung gegenüber post-modernen Wertvorstellungen. Durch die Veränderung von Haltungen und Ausdrucksformen wird der bestehenden Ex-Kulturation bewusst entgegen-gewirkt. Gleichzeitig wird der Anspruch an eine Evangelisierung in ihrer überkommenen und traditionellen Form reduziert. Die explizite Sichtbarkeit und Betonung religiöser Aspekte und Inhalte wird zu Gunsten einer leichteren Anschlussfähigkeit und dem Abbau von Berührungsängsten zurückgenommen. So erfolgt die christliche Glaubensvermittlung zunehmend Implizit durch das Handeln und als zentrale Ausdrucksform einer weiter gefassten Spiritualität.</a:t>
            </a:r>
          </a:p>
          <a:p>
            <a:pPr defTabSz="457200">
              <a:lnSpc>
                <a:spcPct val="100000"/>
              </a:lnSpc>
              <a:spcBef>
                <a:spcPts val="0"/>
              </a:spcBef>
            </a:pPr>
            <a:endParaRPr/>
          </a:p>
          <a:p>
            <a:pPr defTabSz="457200">
              <a:lnSpc>
                <a:spcPct val="100000"/>
              </a:lnSpc>
              <a:spcBef>
                <a:spcPts val="0"/>
              </a:spcBef>
            </a:pPr>
            <a:r>
              <a:t>Der gesamtgesellschaftliche Gestaltungsanspruch wird bewusst reduziert. Dies gilt für die Vermittlung eigener gesellschaftlicher Positionen ebenso wir für das aktive soziale und diakonische Engagement. Dieses wird unter der Maßgabe eines ökonomischen Selbsterhalts hinterfragt und die Kräfte auf die Anpassung binnenkirchlicher Angebote an die Bedarfe postmoderner Spiritualitätsmärkte fokussiert.</a:t>
            </a:r>
          </a:p>
        </p:txBody>
      </p:sp>
      <p:sp>
        <p:nvSpPr>
          <p:cNvPr id="574" name="Selbsterhalt durch gesellschaftliche Öffnung und Fokussierung auf binnenkirchliche Angebote"/>
          <p:cNvSpPr txBox="1">
            <a:spLocks noGrp="1"/>
          </p:cNvSpPr>
          <p:nvPr>
            <p:ph type="title"/>
          </p:nvPr>
        </p:nvSpPr>
        <p:spPr>
          <a:xfrm>
            <a:off x="213837" y="209322"/>
            <a:ext cx="10178392" cy="943431"/>
          </a:xfrm>
          <a:prstGeom prst="rect">
            <a:avLst/>
          </a:prstGeom>
        </p:spPr>
        <p:txBody>
          <a:bodyPr/>
          <a:lstStyle/>
          <a:p>
            <a:r>
              <a:t>Selbsterhalt durch gesellschaftliche Öffnung und Fokussierung auf binnenkirchliche Angebote</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77" name="Durch die beschriebene Öffnung und allgemein spirituelle Orientierung sollen sich weitere Teile der Bevölkerung durch die Kirche angesprochen fühlen. Grundlegendes Ziel ist es, alle spirituellen Menschen mit hohem Interesse an gemeinschaftlichen Aktivitä"/>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Durch die beschriebene Öffnung und allgemein spirituelle Orientierung sollen sich weitere Teile der Bevölkerung durch die Kirche angesprochen fühlen. Grundlegendes Ziel ist es, alle spirituellen Menschen mit hohem Interesse an gemeinschaftlichen Aktivitäten und Praktiken zu gewinnen, auch religiös Distanzierte. </a:t>
            </a:r>
          </a:p>
          <a:p>
            <a:pPr defTabSz="457200">
              <a:lnSpc>
                <a:spcPct val="100000"/>
              </a:lnSpc>
              <a:spcBef>
                <a:spcPts val="0"/>
              </a:spcBef>
            </a:pPr>
            <a:endParaRPr/>
          </a:p>
          <a:p>
            <a:pPr defTabSz="457200">
              <a:lnSpc>
                <a:spcPct val="100000"/>
              </a:lnSpc>
              <a:spcBef>
                <a:spcPts val="0"/>
              </a:spcBef>
            </a:pPr>
            <a:r>
              <a:t>Durch die „Modernisierung“ der Institution sollen darüber hinaus insbesondere Jugendliche und Erwachsene in einer größeren Zahl erreicht werden, die sich aufgrund alternativer Wertvorstellungen distanziert haben.</a:t>
            </a:r>
          </a:p>
          <a:p>
            <a:pPr defTabSz="457200">
              <a:lnSpc>
                <a:spcPct val="100000"/>
              </a:lnSpc>
              <a:spcBef>
                <a:spcPts val="0"/>
              </a:spcBef>
            </a:pPr>
            <a:r>
              <a:t>Die Bindung und Gewinnung dieser Zielgruppen erfolgt zunehmend aus der Perspektive eines „Serviceanbieters“. </a:t>
            </a:r>
          </a:p>
          <a:p>
            <a:pPr defTabSz="457200">
              <a:lnSpc>
                <a:spcPct val="100000"/>
              </a:lnSpc>
              <a:spcBef>
                <a:spcPts val="0"/>
              </a:spcBef>
            </a:pPr>
            <a:endParaRPr/>
          </a:p>
          <a:p>
            <a:pPr defTabSz="457200">
              <a:lnSpc>
                <a:spcPct val="100000"/>
              </a:lnSpc>
              <a:spcBef>
                <a:spcPts val="0"/>
              </a:spcBef>
            </a:pPr>
            <a:r>
              <a:t>Die Gestaltung attraktiver und zielgruppenorientierter Angebote, die mit einem persönlichen Nutzen für den Einzelnen verbunden sind, werden zum zentralen Faktor der Mitgliedschaft.</a:t>
            </a:r>
          </a:p>
        </p:txBody>
      </p:sp>
      <p:sp>
        <p:nvSpPr>
          <p:cNvPr id="578" name="Umfassende Gewinnung spiritueller Zielgruppen"/>
          <p:cNvSpPr txBox="1">
            <a:spLocks noGrp="1"/>
          </p:cNvSpPr>
          <p:nvPr>
            <p:ph type="title"/>
          </p:nvPr>
        </p:nvSpPr>
        <p:spPr>
          <a:xfrm>
            <a:off x="213837" y="209322"/>
            <a:ext cx="10178392" cy="638063"/>
          </a:xfrm>
          <a:prstGeom prst="rect">
            <a:avLst/>
          </a:prstGeom>
        </p:spPr>
        <p:txBody>
          <a:bodyPr/>
          <a:lstStyle/>
          <a:p>
            <a:r>
              <a:t>Umfassende Gewinnung spiritueller Zielgruppen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81" name="Gesamtgesellschaftlich ist die Kirche wenig an einer gestaltenden Rolle interessiert. Als eher mit dem Strom schwimmende und reagierende Institution können nur wenige Impulse in gesellschaftliche und politische Diskurse eingebacht werden.…"/>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Gesamtgesellschaftlich ist die Kirche wenig an einer gestaltenden Rolle interessiert. Als eher mit dem Strom schwimmende und reagierende Institution können nur wenige Impulse in gesellschaftliche und politische Diskurse eingebacht werden. </a:t>
            </a:r>
          </a:p>
          <a:p>
            <a:pPr defTabSz="457200">
              <a:lnSpc>
                <a:spcPct val="100000"/>
              </a:lnSpc>
              <a:spcBef>
                <a:spcPts val="0"/>
              </a:spcBef>
            </a:pPr>
            <a:endParaRPr/>
          </a:p>
          <a:p>
            <a:pPr defTabSz="457200">
              <a:lnSpc>
                <a:spcPct val="100000"/>
              </a:lnSpc>
              <a:spcBef>
                <a:spcPts val="0"/>
              </a:spcBef>
            </a:pPr>
            <a:r>
              <a:t>Ein aktives Engagement in gesamtgesellschaftlichen Fragen wie dem Klimaschutz, der Flüchtlingshilfe oder sozialer Ungleichheit steht hinter dem primären Ziel des Selbsterhalts zurück. So werden die Kräfte vorranging auf die Umgestaltung der binnenkirchlichen Leistungen und der Entwicklung einer exponierten Marktstellung gebündelt.</a:t>
            </a:r>
          </a:p>
          <a:p>
            <a:pPr defTabSz="457200">
              <a:lnSpc>
                <a:spcPct val="100000"/>
              </a:lnSpc>
              <a:spcBef>
                <a:spcPts val="0"/>
              </a:spcBef>
            </a:pPr>
            <a:endParaRPr/>
          </a:p>
          <a:p>
            <a:pPr defTabSz="457200">
              <a:lnSpc>
                <a:spcPct val="100000"/>
              </a:lnSpc>
              <a:spcBef>
                <a:spcPts val="0"/>
              </a:spcBef>
            </a:pPr>
            <a:r>
              <a:t>Wesentlich für den Erfolg ist die grundlegende Verbesserung der institutionellen Außenwahrnehmung. Ein Baustein hierfür ist die Etablierung hinreichender Mechanismen zur Sicherung eines glaubwürdigen Handelns. Vorrangig ist jedoch die intensive Außendarstellung der kirchlichen Haltungsänderungen und Angebote. Hier gilt es, einen Imagewandel herbeizuführen und Angebote stärker gegenüber den relevanten Zielgruppen zu bewerben.</a:t>
            </a:r>
          </a:p>
        </p:txBody>
      </p:sp>
      <p:sp>
        <p:nvSpPr>
          <p:cNvPr id="582" name="Fokussierung auf Entwicklung und Vermarktung binnenkirchlicher Angebote"/>
          <p:cNvSpPr txBox="1">
            <a:spLocks noGrp="1"/>
          </p:cNvSpPr>
          <p:nvPr>
            <p:ph type="title"/>
          </p:nvPr>
        </p:nvSpPr>
        <p:spPr>
          <a:xfrm>
            <a:off x="213837" y="209322"/>
            <a:ext cx="10178392" cy="943431"/>
          </a:xfrm>
          <a:prstGeom prst="rect">
            <a:avLst/>
          </a:prstGeom>
        </p:spPr>
        <p:txBody>
          <a:bodyPr/>
          <a:lstStyle/>
          <a:p>
            <a:r>
              <a:t>Fokussierung auf Entwicklung und Vermarktung binnenkirchlicher Angebote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Im Rahmen des Diözesanen Weges 2030+ entstand die Aufgabe für das Erzbistum, ein Zielbild zu dessen Entwicklung zu erstellen.…"/>
          <p:cNvSpPr txBox="1">
            <a:spLocks noGrp="1"/>
          </p:cNvSpPr>
          <p:nvPr>
            <p:ph type="body" sz="half" idx="1"/>
          </p:nvPr>
        </p:nvSpPr>
        <p:spPr>
          <a:xfrm>
            <a:off x="213836" y="1458912"/>
            <a:ext cx="5558315" cy="4608513"/>
          </a:xfrm>
          <a:prstGeom prst="rect">
            <a:avLst/>
          </a:prstGeom>
        </p:spPr>
        <p:txBody>
          <a:bodyPr/>
          <a:lstStyle/>
          <a:p>
            <a:r>
              <a:t>Das Zielbild 2030+ für das Erzbistum präzisiert eines dieser Szenarien als Rahmen: </a:t>
            </a:r>
            <a:br/>
            <a:r>
              <a:rPr b="1" i="1"/>
              <a:t>Wir im Erzbistum Paderborn gewinnen Zukunft aus der lebensverändernden Kraft des Evangeliums und unserem Einsatz für die Gesellschaft</a:t>
            </a:r>
            <a:r>
              <a:t>. </a:t>
            </a:r>
          </a:p>
          <a:p>
            <a:r>
              <a:t>Durch Grundsätze und konkrete Festlegungen hat Erzbischof Hans-Josef Becker die Entwicklung des Erzbistums auf dieses Zielbild 2030+ hin beauftragt. </a:t>
            </a:r>
          </a:p>
        </p:txBody>
      </p:sp>
      <p:sp>
        <p:nvSpPr>
          <p:cNvPr id="445" name="Ein Ziel vor Augen"/>
          <p:cNvSpPr txBox="1">
            <a:spLocks noGrp="1"/>
          </p:cNvSpPr>
          <p:nvPr>
            <p:ph type="title"/>
          </p:nvPr>
        </p:nvSpPr>
        <p:spPr>
          <a:xfrm>
            <a:off x="213837" y="209322"/>
            <a:ext cx="10178392" cy="943431"/>
          </a:xfrm>
          <a:prstGeom prst="rect">
            <a:avLst/>
          </a:prstGeom>
        </p:spPr>
        <p:txBody>
          <a:bodyPr/>
          <a:lstStyle/>
          <a:p>
            <a:r>
              <a:t>Ein Ziel vor Augen</a:t>
            </a:r>
          </a:p>
        </p:txBody>
      </p:sp>
      <p:grpSp>
        <p:nvGrpSpPr>
          <p:cNvPr id="448" name="Gruppieren"/>
          <p:cNvGrpSpPr/>
          <p:nvPr/>
        </p:nvGrpSpPr>
        <p:grpSpPr>
          <a:xfrm>
            <a:off x="-258689" y="5428046"/>
            <a:ext cx="13712421" cy="1441459"/>
            <a:chOff x="0" y="0"/>
            <a:chExt cx="13712419" cy="1441458"/>
          </a:xfrm>
        </p:grpSpPr>
        <p:sp>
          <p:nvSpPr>
            <p:cNvPr id="446"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447"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85" name="Seelsorgerische Themen und spirituelle Angebote stehen im Zentrum des pastoralen Handelns. Veränderungen ergeben sich insbesondere aus der Öffnung und Umgestaltung von Leistungen zur Schaffung von Zugängen für distanzierte Gläubige, die sich bewusst von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Seelsorgerische Themen und spirituelle Angebote stehen im Zentrum des pastoralen Handelns. Veränderungen ergeben sich insbesondere aus der Öffnung und Umgestaltung von Leistungen zur Schaffung von Zugängen für distanzierte Gläubige, die sich bewusst von der Institution Kirche entfernt haben, und säkular spirituelle Zielgruppen. Die Modifikation bestehender Gemeinschaftsangebote nimmt in diesem Zusammenhang eine zentrale Rolle ein und wird durch Innovationen partiell ergänzt.</a:t>
            </a:r>
          </a:p>
          <a:p>
            <a:pPr defTabSz="457200">
              <a:lnSpc>
                <a:spcPct val="100000"/>
              </a:lnSpc>
              <a:spcBef>
                <a:spcPts val="0"/>
              </a:spcBef>
            </a:pPr>
            <a:endParaRPr/>
          </a:p>
          <a:p>
            <a:pPr defTabSz="457200">
              <a:lnSpc>
                <a:spcPct val="100000"/>
              </a:lnSpc>
              <a:spcBef>
                <a:spcPts val="0"/>
              </a:spcBef>
            </a:pPr>
            <a:r>
              <a:t>Ein wesentliches Ziel ist es, Barrieren abzubauen. Hierfür wird die Evangelisierung verstärkt als indirekte Aufgabe der pastoralen Arbeit gesehen. Weniger traditionelle Riten, eine verständlichere Sprache, eine größere Vielfalt der Akteure und das Aufgreifen allgemeiner spiritueller Inhalte sollen einen vereinfachten Zugang ermöglichen und als „Türöffner dienen“. Christliche Glaubensthemen können auf diesem Fundament aufbauen. </a:t>
            </a:r>
          </a:p>
          <a:p>
            <a:pPr defTabSz="457200">
              <a:lnSpc>
                <a:spcPct val="100000"/>
              </a:lnSpc>
              <a:spcBef>
                <a:spcPts val="0"/>
              </a:spcBef>
            </a:pPr>
            <a:endParaRPr/>
          </a:p>
          <a:p>
            <a:pPr defTabSz="457200">
              <a:lnSpc>
                <a:spcPct val="100000"/>
              </a:lnSpc>
              <a:spcBef>
                <a:spcPts val="0"/>
              </a:spcBef>
            </a:pPr>
            <a:r>
              <a:t>Mit der Fülle der Zielgruppen wächst parallel die Notwendigkeit der Schaffung vielfältiger und differenzierter Angebote, die auf die jeweils spezifischen Bedürfnisse zugeschnitten sind. Es entsteht ein breiter Bauchladen von Möglichkeiten.</a:t>
            </a:r>
          </a:p>
          <a:p>
            <a:pPr defTabSz="457200">
              <a:lnSpc>
                <a:spcPct val="100000"/>
              </a:lnSpc>
              <a:spcBef>
                <a:spcPts val="0"/>
              </a:spcBef>
            </a:pPr>
            <a:endParaRPr/>
          </a:p>
          <a:p>
            <a:pPr defTabSz="457200">
              <a:lnSpc>
                <a:spcPct val="100000"/>
              </a:lnSpc>
              <a:spcBef>
                <a:spcPts val="0"/>
              </a:spcBef>
            </a:pPr>
            <a:r>
              <a:t>Das diakonische Engagement wird inhaltlich auf die pastorale Seelsorge fokussiert. Im Rahmen des Selbsterhalts werden bestehende Aktivitäten und die Trägerschaft von Einrichtungen zunehmend auf ihre Wirtschaftlichkeit überprüft. Unrentable Felder werden zur Bündelung der Ressourcen auf die binnenkirchlichen Kernleistungen abgebaut.</a:t>
            </a:r>
          </a:p>
        </p:txBody>
      </p:sp>
      <p:sp>
        <p:nvSpPr>
          <p:cNvPr id="586" name="Modifikation bestehender Angebote zum Abbau von Zugangsbarrieren"/>
          <p:cNvSpPr txBox="1">
            <a:spLocks noGrp="1"/>
          </p:cNvSpPr>
          <p:nvPr>
            <p:ph type="title"/>
          </p:nvPr>
        </p:nvSpPr>
        <p:spPr>
          <a:xfrm>
            <a:off x="213837" y="209322"/>
            <a:ext cx="10178392" cy="638063"/>
          </a:xfrm>
          <a:prstGeom prst="rect">
            <a:avLst/>
          </a:prstGeom>
        </p:spPr>
        <p:txBody>
          <a:bodyPr/>
          <a:lstStyle/>
          <a:p>
            <a:r>
              <a:t>Modifikation bestehender Angebote zum Abbau von Zugangsbarrieren</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89" name="Hinsichtlich der pastoralen Orte besteht der Wille zum bestmöglichen Erhalt flächendeckender Gemeindestrukturen. Als spirituelle Zentren bilden diese den Mittelpunkt für die Inanspruchnahme der veränderten Angebote. Die wachsende Vielfalt zielgruppenorie"/>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Hinsichtlich der pastoralen Orte besteht der Wille zum bestmöglichen Erhalt flächendeckender Gemeindestrukturen. Als spirituelle Zentren bilden diese den Mittelpunkt für die Inanspruchnahme der veränderten Angebote. Die wachsende Vielfalt zielgruppenorientierter Formate macht jedoch nicht Alles überall leistbar. </a:t>
            </a:r>
          </a:p>
          <a:p>
            <a:pPr defTabSz="457200">
              <a:lnSpc>
                <a:spcPct val="100000"/>
              </a:lnSpc>
              <a:spcBef>
                <a:spcPts val="0"/>
              </a:spcBef>
            </a:pPr>
            <a:endParaRPr/>
          </a:p>
          <a:p>
            <a:pPr defTabSz="457200">
              <a:lnSpc>
                <a:spcPct val="100000"/>
              </a:lnSpc>
              <a:spcBef>
                <a:spcPts val="0"/>
              </a:spcBef>
            </a:pPr>
            <a:r>
              <a:t>Entsprechend bilden sich für spezifische Themen überregionale Kompetenzzentren als Leuchttürme heraus.</a:t>
            </a:r>
          </a:p>
          <a:p>
            <a:pPr defTabSz="457200">
              <a:lnSpc>
                <a:spcPct val="100000"/>
              </a:lnSpc>
              <a:spcBef>
                <a:spcPts val="0"/>
              </a:spcBef>
            </a:pPr>
            <a:r>
              <a:t>Gleichzeitig werden alternative Wege der Verbreitung gesucht. Online-Kanäle bieten hierfür eine gute Möglichkeit. Gleichzeitig können zusätzliche Orte in den Lebenswelten der Menschen erschlossen werden. </a:t>
            </a:r>
          </a:p>
          <a:p>
            <a:pPr defTabSz="457200">
              <a:lnSpc>
                <a:spcPct val="100000"/>
              </a:lnSpc>
              <a:spcBef>
                <a:spcPts val="0"/>
              </a:spcBef>
            </a:pPr>
            <a:endParaRPr/>
          </a:p>
          <a:p>
            <a:pPr defTabSz="457200">
              <a:lnSpc>
                <a:spcPct val="100000"/>
              </a:lnSpc>
              <a:spcBef>
                <a:spcPts val="0"/>
              </a:spcBef>
            </a:pPr>
            <a:r>
              <a:t>Klassische Kategorien wie Schulen, Kindergärten und Krankenhäuser können hier ebenso eine Rolle spielen wie Unternehmenspartnerschaften.</a:t>
            </a:r>
          </a:p>
        </p:txBody>
      </p:sp>
      <p:sp>
        <p:nvSpPr>
          <p:cNvPr id="590" name="Bestmöglicher Erhalt der Gemeinde mit punktueller Erweiterung"/>
          <p:cNvSpPr txBox="1">
            <a:spLocks noGrp="1"/>
          </p:cNvSpPr>
          <p:nvPr>
            <p:ph type="title"/>
          </p:nvPr>
        </p:nvSpPr>
        <p:spPr>
          <a:xfrm>
            <a:off x="213837" y="209322"/>
            <a:ext cx="10178392" cy="638063"/>
          </a:xfrm>
          <a:prstGeom prst="rect">
            <a:avLst/>
          </a:prstGeom>
        </p:spPr>
        <p:txBody>
          <a:bodyPr/>
          <a:lstStyle/>
          <a:p>
            <a:r>
              <a:t>Bestmöglicher Erhalt der Gemeinde mit punktueller Erweiterung</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93" name="Die Öffnung der Organisation und Angebote führt zu entsprechenden Anpassungen der Personalstruktur. Während Geweihte/ Priester noch immer eine exponierte Stellung im Pastoral einnehmen, werden diese zunehmend durch alternative Professionen unterstützt. N"/>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Öffnung der Organisation und Angebote führt zu entsprechenden Anpassungen der Personalstruktur. Während Geweihte/ Priester noch immer eine exponierte Stellung im Pastoral einnehmen, werden diese zunehmend durch alternative Professionen unterstützt. Nur so kann der wachsenden thematischen Spannweite und der vielfältigen Ausgestaltung der Angebote Rechnung getragen werden. Spezielle Themen können zudem in die Zuständigkeit zentraler, multiprofessioneller Teams übergehen.</a:t>
            </a:r>
          </a:p>
          <a:p>
            <a:pPr defTabSz="457200">
              <a:lnSpc>
                <a:spcPct val="100000"/>
              </a:lnSpc>
              <a:spcBef>
                <a:spcPts val="0"/>
              </a:spcBef>
            </a:pPr>
            <a:endParaRPr/>
          </a:p>
          <a:p>
            <a:pPr defTabSz="457200">
              <a:lnSpc>
                <a:spcPct val="100000"/>
              </a:lnSpc>
              <a:spcBef>
                <a:spcPts val="0"/>
              </a:spcBef>
            </a:pPr>
            <a:r>
              <a:t>Mit der rückläufigen Bedeutung einer internen Evangelisierung werden zudem Aufgaben im Rahmen eher spirituell geprägter Seelsorge und Glaubenspraktiken zunehmend an ehrenamtliche Mitarbeiter und Gemeindemitglieder übertragen. Veranstaltungen profitieren so zunehmend von der Vielfalt der eingebrachten Charismen. Zur Sicherung eines Handelns der Organisation im Sinne des Evangeliums wird unter diesen Bedingungen auf die Etablierung von Abläufen und Prozessen sowie einer entsprechenden Kultur gesetzt.</a:t>
            </a:r>
          </a:p>
        </p:txBody>
      </p:sp>
      <p:sp>
        <p:nvSpPr>
          <p:cNvPr id="594" name="Multiprofessionelle Erweiterung bestehender Strukturen"/>
          <p:cNvSpPr txBox="1">
            <a:spLocks noGrp="1"/>
          </p:cNvSpPr>
          <p:nvPr>
            <p:ph type="title"/>
          </p:nvPr>
        </p:nvSpPr>
        <p:spPr>
          <a:xfrm>
            <a:off x="213837" y="209322"/>
            <a:ext cx="10178392" cy="638063"/>
          </a:xfrm>
          <a:prstGeom prst="rect">
            <a:avLst/>
          </a:prstGeom>
        </p:spPr>
        <p:txBody>
          <a:bodyPr/>
          <a:lstStyle/>
          <a:p>
            <a:r>
              <a:t>Multiprofessionelle Erweiterung bestehender Strukturen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597" name="Eine wachsende Dezentralität von Entscheidungen und eine zunehmende Innovationsbereitschaft sind prägende Elemente der Organisationsentwicklung. Mit der wachsenden Orientierung an den regionalen Bedürfnissen sowie der Aufweichung eigener Positionen sinkt"/>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Eine wachsende Dezentralität von Entscheidungen und eine zunehmende Innovationsbereitschaft sind prägende Elemente der Organisationsentwicklung. Mit der wachsenden Orientierung an den regionalen Bedürfnissen sowie der Aufweichung eigener Positionen sinkt die Notwendigkeit zentraler Vorgaben. </a:t>
            </a:r>
          </a:p>
          <a:p>
            <a:pPr defTabSz="457200">
              <a:lnSpc>
                <a:spcPct val="100000"/>
              </a:lnSpc>
              <a:spcBef>
                <a:spcPts val="0"/>
              </a:spcBef>
            </a:pPr>
            <a:endParaRPr/>
          </a:p>
          <a:p>
            <a:pPr defTabSz="457200">
              <a:lnSpc>
                <a:spcPct val="100000"/>
              </a:lnSpc>
              <a:spcBef>
                <a:spcPts val="0"/>
              </a:spcBef>
            </a:pPr>
            <a:r>
              <a:t>So wird der „Erfolg“ im Rahmen des Selbsterhalts zu einer zentralen Leitlinie des Handelns. Im Kontext eines unverbindlicheren Zielbildes wird ein verstärkter Fokus auf die Überwachung von Erfolgskennzahlen zur Steuerung der Organisation gelegt.</a:t>
            </a:r>
          </a:p>
          <a:p>
            <a:pPr defTabSz="457200">
              <a:lnSpc>
                <a:spcPct val="100000"/>
              </a:lnSpc>
              <a:spcBef>
                <a:spcPts val="0"/>
              </a:spcBef>
            </a:pPr>
            <a:endParaRPr/>
          </a:p>
          <a:p>
            <a:pPr defTabSz="457200">
              <a:lnSpc>
                <a:spcPct val="100000"/>
              </a:lnSpc>
              <a:spcBef>
                <a:spcPts val="0"/>
              </a:spcBef>
            </a:pPr>
            <a:r>
              <a:t>Innovationen werden positiv wahrgenommen und honoriert. Da der strategische Fokus jedoch primär auf der Anpassung des Bestehenden als auf der Umfassenden Schaffung von Innovationen liegt, bleiben aktive Maßnahmen zur Stärkung der Innovationsfähigkeit überschaubar. Die Potentiale einer zunehmenden Gemeinde-Partizipation werden in einer offenen Kirche jedoch verstärkt genutzt.</a:t>
            </a:r>
          </a:p>
        </p:txBody>
      </p:sp>
      <p:sp>
        <p:nvSpPr>
          <p:cNvPr id="598" name="Erfolg als zentrale Steuerungsgröße einer dezentralen und partizipativen Organisation"/>
          <p:cNvSpPr txBox="1">
            <a:spLocks noGrp="1"/>
          </p:cNvSpPr>
          <p:nvPr>
            <p:ph type="title"/>
          </p:nvPr>
        </p:nvSpPr>
        <p:spPr>
          <a:xfrm>
            <a:off x="213837" y="209321"/>
            <a:ext cx="10178392" cy="968323"/>
          </a:xfrm>
          <a:prstGeom prst="rect">
            <a:avLst/>
          </a:prstGeom>
        </p:spPr>
        <p:txBody>
          <a:bodyPr/>
          <a:lstStyle/>
          <a:p>
            <a:r>
              <a:t>Erfolg als zentrale Steuerungsgröße einer dezentralen und partizipativen Organisation</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 name="Bildplatzhalter 10" descr="Bildplatzhalter 10"/>
          <p:cNvPicPr>
            <a:picLocks noGrp="1" noChangeAspect="1"/>
          </p:cNvPicPr>
          <p:nvPr>
            <p:ph type="pic" idx="21"/>
          </p:nvPr>
        </p:nvPicPr>
        <p:blipFill>
          <a:blip r:embed="rId2">
            <a:extLst/>
          </a:blip>
          <a:srcRect l="43" t="9866" r="44" b="23348"/>
          <a:stretch>
            <a:fillRect/>
          </a:stretch>
        </p:blipFill>
        <p:spPr>
          <a:xfrm>
            <a:off x="-5" y="-2"/>
            <a:ext cx="12209463" cy="4590598"/>
          </a:xfrm>
          <a:custGeom>
            <a:avLst/>
            <a:gdLst/>
            <a:ahLst/>
            <a:cxnLst>
              <a:cxn ang="0">
                <a:pos x="wd2" y="hd2"/>
              </a:cxn>
              <a:cxn ang="5400000">
                <a:pos x="wd2" y="hd2"/>
              </a:cxn>
              <a:cxn ang="10800000">
                <a:pos x="wd2" y="hd2"/>
              </a:cxn>
              <a:cxn ang="16200000">
                <a:pos x="wd2" y="hd2"/>
              </a:cxn>
            </a:cxnLst>
            <a:rect l="0" t="0" r="r" b="b"/>
            <a:pathLst>
              <a:path w="21600" h="20334" extrusionOk="0">
                <a:moveTo>
                  <a:pt x="0" y="0"/>
                </a:moveTo>
                <a:lnTo>
                  <a:pt x="0" y="19731"/>
                </a:lnTo>
                <a:cubicBezTo>
                  <a:pt x="6630" y="21600"/>
                  <a:pt x="15717" y="18757"/>
                  <a:pt x="21600" y="16187"/>
                </a:cubicBezTo>
                <a:cubicBezTo>
                  <a:pt x="21590" y="10791"/>
                  <a:pt x="21579" y="5395"/>
                  <a:pt x="21569" y="0"/>
                </a:cubicBezTo>
                <a:lnTo>
                  <a:pt x="0" y="0"/>
                </a:lnTo>
                <a:close/>
              </a:path>
            </a:pathLst>
          </a:custGeom>
          <a:effectLst>
            <a:outerShdw blurRad="63500" dist="25400" dir="5400000" rotWithShape="0">
              <a:schemeClr val="accent5">
                <a:lumOff val="15343"/>
                <a:alpha val="50000"/>
              </a:schemeClr>
            </a:outerShdw>
          </a:effectLst>
        </p:spPr>
      </p:pic>
      <p:sp>
        <p:nvSpPr>
          <p:cNvPr id="601" name="Bewahrende Minderheit"/>
          <p:cNvSpPr txBox="1">
            <a:spLocks noGrp="1"/>
          </p:cNvSpPr>
          <p:nvPr>
            <p:ph type="subTitle" sz="quarter" idx="1"/>
          </p:nvPr>
        </p:nvSpPr>
        <p:spPr>
          <a:xfrm>
            <a:off x="369028" y="4796968"/>
            <a:ext cx="9022026" cy="943432"/>
          </a:xfrm>
          <a:prstGeom prst="rect">
            <a:avLst/>
          </a:prstGeom>
        </p:spPr>
        <p:txBody>
          <a:bodyPr/>
          <a:lstStyle/>
          <a:p>
            <a:r>
              <a:rPr lang="de-DE" dirty="0"/>
              <a:t>Kirche der bewahrenden Minderheit</a:t>
            </a:r>
            <a:endParaRPr dirty="0"/>
          </a:p>
        </p:txBody>
      </p:sp>
      <p:sp>
        <p:nvSpPr>
          <p:cNvPr id="602" name="Textplatzhalter 11"/>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err="1"/>
              <a:t>Traditionelle</a:t>
            </a:r>
            <a:r>
              <a:rPr dirty="0"/>
              <a:t> </a:t>
            </a:r>
            <a:r>
              <a:rPr lang="de-DE" dirty="0" smtClean="0"/>
              <a:t>k</a:t>
            </a:r>
            <a:r>
              <a:rPr dirty="0" err="1" smtClean="0"/>
              <a:t>atholische</a:t>
            </a:r>
            <a:r>
              <a:rPr dirty="0" smtClean="0"/>
              <a:t> </a:t>
            </a:r>
            <a:r>
              <a:rPr dirty="0" err="1"/>
              <a:t>Werte</a:t>
            </a:r>
            <a:endParaRPr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Im Kirchenbild „Bewahrende Minderheit“ besinnt sich die Kirche auf ihre Kernaufgaben und auf traditionelle Strukturen.…"/>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rPr dirty="0" err="1"/>
              <a:t>Im</a:t>
            </a:r>
            <a:r>
              <a:rPr dirty="0"/>
              <a:t> </a:t>
            </a:r>
            <a:r>
              <a:rPr dirty="0" err="1"/>
              <a:t>Kirchenbild</a:t>
            </a:r>
            <a:r>
              <a:rPr dirty="0"/>
              <a:t> </a:t>
            </a:r>
            <a:r>
              <a:rPr dirty="0" smtClean="0"/>
              <a:t>„</a:t>
            </a:r>
            <a:r>
              <a:rPr lang="de-DE" dirty="0"/>
              <a:t>Kirche der bewahrenden </a:t>
            </a:r>
            <a:r>
              <a:rPr lang="de-DE" dirty="0" smtClean="0"/>
              <a:t>Minderheit</a:t>
            </a:r>
            <a:r>
              <a:rPr dirty="0" smtClean="0"/>
              <a:t>“ </a:t>
            </a:r>
            <a:r>
              <a:rPr dirty="0" err="1"/>
              <a:t>besinnt</a:t>
            </a:r>
            <a:r>
              <a:rPr dirty="0"/>
              <a:t> </a:t>
            </a:r>
            <a:r>
              <a:rPr dirty="0" err="1"/>
              <a:t>sich</a:t>
            </a:r>
            <a:r>
              <a:rPr dirty="0"/>
              <a:t> die </a:t>
            </a:r>
            <a:r>
              <a:rPr dirty="0" err="1"/>
              <a:t>Kirche</a:t>
            </a:r>
            <a:r>
              <a:rPr dirty="0"/>
              <a:t> auf </a:t>
            </a:r>
            <a:r>
              <a:rPr dirty="0" err="1"/>
              <a:t>ihre</a:t>
            </a:r>
            <a:r>
              <a:rPr dirty="0"/>
              <a:t> </a:t>
            </a:r>
            <a:r>
              <a:rPr dirty="0" err="1"/>
              <a:t>Kernaufgaben</a:t>
            </a:r>
            <a:r>
              <a:rPr dirty="0"/>
              <a:t> und auf </a:t>
            </a:r>
            <a:r>
              <a:rPr dirty="0" err="1"/>
              <a:t>traditionelle</a:t>
            </a:r>
            <a:r>
              <a:rPr dirty="0"/>
              <a:t> </a:t>
            </a:r>
            <a:r>
              <a:rPr dirty="0" err="1"/>
              <a:t>Strukturen</a:t>
            </a:r>
            <a:r>
              <a:rPr dirty="0"/>
              <a:t>. </a:t>
            </a:r>
          </a:p>
          <a:p>
            <a:pPr defTabSz="457200">
              <a:lnSpc>
                <a:spcPct val="100000"/>
              </a:lnSpc>
              <a:spcBef>
                <a:spcPts val="0"/>
              </a:spcBef>
            </a:pPr>
            <a:endParaRPr dirty="0"/>
          </a:p>
          <a:p>
            <a:pPr defTabSz="457200">
              <a:lnSpc>
                <a:spcPct val="100000"/>
              </a:lnSpc>
              <a:spcBef>
                <a:spcPts val="0"/>
              </a:spcBef>
            </a:pPr>
            <a:r>
              <a:rPr dirty="0"/>
              <a:t>Die Christen </a:t>
            </a:r>
            <a:r>
              <a:rPr dirty="0" err="1"/>
              <a:t>nehmen</a:t>
            </a:r>
            <a:r>
              <a:rPr dirty="0"/>
              <a:t> </a:t>
            </a:r>
            <a:r>
              <a:rPr dirty="0" err="1"/>
              <a:t>aktiv</a:t>
            </a:r>
            <a:r>
              <a:rPr dirty="0"/>
              <a:t> am </a:t>
            </a:r>
            <a:r>
              <a:rPr dirty="0" err="1"/>
              <a:t>Gemeindeleben</a:t>
            </a:r>
            <a:r>
              <a:rPr dirty="0"/>
              <a:t> </a:t>
            </a:r>
            <a:r>
              <a:rPr dirty="0" err="1"/>
              <a:t>teil</a:t>
            </a:r>
            <a:r>
              <a:rPr dirty="0"/>
              <a:t>, </a:t>
            </a:r>
            <a:r>
              <a:rPr dirty="0" err="1"/>
              <a:t>nutzen</a:t>
            </a:r>
            <a:r>
              <a:rPr dirty="0"/>
              <a:t> die </a:t>
            </a:r>
            <a:r>
              <a:rPr dirty="0" err="1"/>
              <a:t>kirchlichen</a:t>
            </a:r>
            <a:r>
              <a:rPr dirty="0"/>
              <a:t> </a:t>
            </a:r>
            <a:r>
              <a:rPr dirty="0" err="1"/>
              <a:t>Angebote</a:t>
            </a:r>
            <a:r>
              <a:rPr dirty="0"/>
              <a:t>, </a:t>
            </a:r>
            <a:r>
              <a:rPr dirty="0" err="1"/>
              <a:t>wobei</a:t>
            </a:r>
            <a:r>
              <a:rPr dirty="0"/>
              <a:t> die </a:t>
            </a:r>
            <a:r>
              <a:rPr dirty="0" err="1"/>
              <a:t>Wahrung</a:t>
            </a:r>
            <a:r>
              <a:rPr dirty="0"/>
              <a:t> der </a:t>
            </a:r>
            <a:r>
              <a:rPr dirty="0" err="1"/>
              <a:t>katholischen</a:t>
            </a:r>
            <a:r>
              <a:rPr dirty="0"/>
              <a:t> </a:t>
            </a:r>
            <a:r>
              <a:rPr dirty="0" err="1"/>
              <a:t>Werte</a:t>
            </a:r>
            <a:r>
              <a:rPr dirty="0"/>
              <a:t> und </a:t>
            </a:r>
            <a:r>
              <a:rPr dirty="0" err="1"/>
              <a:t>Haltungen</a:t>
            </a:r>
            <a:r>
              <a:rPr dirty="0"/>
              <a:t> </a:t>
            </a:r>
            <a:r>
              <a:rPr dirty="0" err="1"/>
              <a:t>im</a:t>
            </a:r>
            <a:r>
              <a:rPr dirty="0"/>
              <a:t> </a:t>
            </a:r>
            <a:r>
              <a:rPr dirty="0" err="1"/>
              <a:t>Mittelpunkt</a:t>
            </a:r>
            <a:r>
              <a:rPr dirty="0"/>
              <a:t> </a:t>
            </a:r>
            <a:r>
              <a:rPr dirty="0" err="1"/>
              <a:t>steht</a:t>
            </a:r>
            <a:r>
              <a:rPr dirty="0"/>
              <a:t>. </a:t>
            </a:r>
          </a:p>
        </p:txBody>
      </p:sp>
      <p:sp>
        <p:nvSpPr>
          <p:cNvPr id="605" name="Bewahrende Minderheit"/>
          <p:cNvSpPr txBox="1">
            <a:spLocks noGrp="1"/>
          </p:cNvSpPr>
          <p:nvPr>
            <p:ph type="title"/>
          </p:nvPr>
        </p:nvSpPr>
        <p:spPr>
          <a:xfrm>
            <a:off x="213837" y="209322"/>
            <a:ext cx="10178392" cy="943431"/>
          </a:xfrm>
          <a:prstGeom prst="rect">
            <a:avLst/>
          </a:prstGeom>
        </p:spPr>
        <p:txBody>
          <a:bodyPr/>
          <a:lstStyle/>
          <a:p>
            <a:r>
              <a:rPr lang="de-DE" dirty="0"/>
              <a:t>Kirche der bewahrenden Minderheit</a:t>
            </a:r>
            <a:endParaRPr dirty="0"/>
          </a:p>
        </p:txBody>
      </p:sp>
      <p:grpSp>
        <p:nvGrpSpPr>
          <p:cNvPr id="608" name="Gruppieren"/>
          <p:cNvGrpSpPr/>
          <p:nvPr/>
        </p:nvGrpSpPr>
        <p:grpSpPr>
          <a:xfrm>
            <a:off x="-258689" y="5453446"/>
            <a:ext cx="13712421" cy="1441459"/>
            <a:chOff x="0" y="0"/>
            <a:chExt cx="13712419" cy="1441458"/>
          </a:xfrm>
        </p:grpSpPr>
        <p:sp>
          <p:nvSpPr>
            <p:cNvPr id="606"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607"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Die konkrete Seelsorge für Gemeindemitglieder ist der allgemeinen Übernahme von gesellschaftlicher Verantwortung vorzuziehen. Die Funktionen und Aufgaben der Hauptamtlichen sollen zentral organisiert sein.…"/>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Die konkrete Seelsorge für Gemeindemitglieder ist der allgemeinen Übernahme von gesellschaftlicher Verantwortung vorzuziehen. Die Funktionen und Aufgaben der Hauptamtlichen sollen zentral organisiert sein. </a:t>
            </a:r>
          </a:p>
          <a:p>
            <a:pPr defTabSz="457200">
              <a:lnSpc>
                <a:spcPct val="100000"/>
              </a:lnSpc>
              <a:spcBef>
                <a:spcPts val="0"/>
              </a:spcBef>
            </a:pPr>
            <a:endParaRPr/>
          </a:p>
          <a:p>
            <a:pPr defTabSz="457200">
              <a:lnSpc>
                <a:spcPct val="100000"/>
              </a:lnSpc>
              <a:spcBef>
                <a:spcPts val="0"/>
              </a:spcBef>
            </a:pPr>
            <a:r>
              <a:t>Das erfordert eine Zusammenlegung von Gemeinden, um möglichst effizient agieren zu können. Die Kirche bündelt ihre Kräfte, in dem sie sich reorganisiert und so auch auf sinkende Mitgliederzahlen reagiert.</a:t>
            </a:r>
          </a:p>
        </p:txBody>
      </p:sp>
      <p:sp>
        <p:nvSpPr>
          <p:cNvPr id="611" name="Bewahrende Minderheit"/>
          <p:cNvSpPr txBox="1">
            <a:spLocks noGrp="1"/>
          </p:cNvSpPr>
          <p:nvPr>
            <p:ph type="title"/>
          </p:nvPr>
        </p:nvSpPr>
        <p:spPr>
          <a:xfrm>
            <a:off x="213837" y="209322"/>
            <a:ext cx="10178392" cy="943431"/>
          </a:xfrm>
          <a:prstGeom prst="rect">
            <a:avLst/>
          </a:prstGeom>
        </p:spPr>
        <p:txBody>
          <a:bodyPr/>
          <a:lstStyle/>
          <a:p>
            <a:r>
              <a:t>Bewahrende Minderheit</a:t>
            </a:r>
          </a:p>
        </p:txBody>
      </p:sp>
      <p:grpSp>
        <p:nvGrpSpPr>
          <p:cNvPr id="614" name="Gruppieren"/>
          <p:cNvGrpSpPr/>
          <p:nvPr/>
        </p:nvGrpSpPr>
        <p:grpSpPr>
          <a:xfrm>
            <a:off x="-258689" y="5453446"/>
            <a:ext cx="13712421" cy="1441459"/>
            <a:chOff x="0" y="0"/>
            <a:chExt cx="13712419" cy="1441458"/>
          </a:xfrm>
        </p:grpSpPr>
        <p:sp>
          <p:nvSpPr>
            <p:cNvPr id="612"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613"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grpSp>
        <p:nvGrpSpPr>
          <p:cNvPr id="617" name="Ovale Legende 42">
            <a:hlinkClick r:id="rId2" action="ppaction://hlinksldjump"/>
          </p:cNvPr>
          <p:cNvGrpSpPr/>
          <p:nvPr/>
        </p:nvGrpSpPr>
        <p:grpSpPr>
          <a:xfrm>
            <a:off x="7175872" y="2305636"/>
            <a:ext cx="1498748" cy="1033053"/>
            <a:chOff x="0" y="0"/>
            <a:chExt cx="1498746" cy="1033051"/>
          </a:xfrm>
        </p:grpSpPr>
        <p:sp>
          <p:nvSpPr>
            <p:cNvPr id="615"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616" name="Mehr Details"/>
            <p:cNvSpPr txBox="1"/>
            <p:nvPr/>
          </p:nvSpPr>
          <p:spPr>
            <a:xfrm>
              <a:off x="260963" y="413418"/>
              <a:ext cx="976821" cy="20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Mehr Details</a:t>
              </a:r>
            </a:p>
          </p:txBody>
        </p:sp>
      </p:grpSp>
      <p:grpSp>
        <p:nvGrpSpPr>
          <p:cNvPr id="620" name="Ovale Legende 42">
            <a:hlinkClick r:id="rId3" action="ppaction://hlinksldjump"/>
          </p:cNvPr>
          <p:cNvGrpSpPr/>
          <p:nvPr/>
        </p:nvGrpSpPr>
        <p:grpSpPr>
          <a:xfrm>
            <a:off x="8881025" y="3031185"/>
            <a:ext cx="1498748" cy="1033053"/>
            <a:chOff x="0" y="0"/>
            <a:chExt cx="1498746" cy="1033051"/>
          </a:xfrm>
        </p:grpSpPr>
        <p:sp>
          <p:nvSpPr>
            <p:cNvPr id="618"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619" name="Zum nächsten Kirchenbild"/>
            <p:cNvSpPr txBox="1"/>
            <p:nvPr/>
          </p:nvSpPr>
          <p:spPr>
            <a:xfrm>
              <a:off x="260963" y="349918"/>
              <a:ext cx="976821" cy="333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Zum nächsten Kirchenbild</a:t>
              </a:r>
            </a:p>
          </p:txBody>
        </p:sp>
      </p:gr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23" name="In einem Umfeld wachsender Säkularität und postmoderner Spiritualität zeigt sich die Kirche im Erzbistum als Fels in der Brandung. Die Bewahrung eigener katholischer Werte und Haltungen sowie die Verbreitung des Glaubens in seiner überkommenen, explizit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In einem Umfeld wachsender Säkularität und postmoderner Spiritualität zeigt sich die Kirche im Erzbistum als Fels in der Brandung. Die Bewahrung eigener katholischer Werte und Haltungen sowie die Verbreitung des Glaubens in seiner überkommenen, explizit traditionellen Form stellen zentrale Ziele dar und leiten das Handeln. </a:t>
            </a:r>
          </a:p>
          <a:p>
            <a:pPr defTabSz="457200">
              <a:lnSpc>
                <a:spcPct val="100000"/>
              </a:lnSpc>
              <a:spcBef>
                <a:spcPts val="0"/>
              </a:spcBef>
            </a:pPr>
            <a:endParaRPr/>
          </a:p>
          <a:p>
            <a:pPr defTabSz="457200">
              <a:lnSpc>
                <a:spcPct val="100000"/>
              </a:lnSpc>
              <a:spcBef>
                <a:spcPts val="0"/>
              </a:spcBef>
            </a:pPr>
            <a:r>
              <a:t>Glaubensthemen werden prägend nach vorne gestellt und sind allgegenwärtiger Teil des Agierens.</a:t>
            </a:r>
          </a:p>
          <a:p>
            <a:pPr defTabSz="457200">
              <a:lnSpc>
                <a:spcPct val="100000"/>
              </a:lnSpc>
              <a:spcBef>
                <a:spcPts val="0"/>
              </a:spcBef>
            </a:pPr>
            <a:r>
              <a:t>Der mit dieser Haltung verbundene Rückzug in die gesellschaftliche Nische sowie der institutionelle Relevanzverlust werden bewusst hingenommen und zu Gunsten eines klaren konservativen Profils akzeptiert. Eine Verteidigungsmentalität, welche auf die bestmögliche Erhaltung bestehender Strukturen und Aktivitäten gerichtet ist, wird zum wesentlichen Teil des eigenen Selbstverständnisses.</a:t>
            </a:r>
          </a:p>
          <a:p>
            <a:pPr defTabSz="457200">
              <a:lnSpc>
                <a:spcPct val="100000"/>
              </a:lnSpc>
              <a:spcBef>
                <a:spcPts val="0"/>
              </a:spcBef>
            </a:pPr>
            <a:endParaRPr/>
          </a:p>
          <a:p>
            <a:pPr defTabSz="457200">
              <a:lnSpc>
                <a:spcPct val="100000"/>
              </a:lnSpc>
              <a:spcBef>
                <a:spcPts val="0"/>
              </a:spcBef>
            </a:pPr>
            <a:r>
              <a:t>Unter diesen Voraussetzungen erfolgt eine verstärkte Bündelung der Kräfte der Organisation auf die Kernaufgabe einer traditionellen Evangelisierung. Andere Themen, wie die gesamtgesellschaftliche Verantwortungsübernahme, stehen hinter diesem Ziel zurück. Die binnenkirchliche Fürsorge gegenüber den eigenen Mitgliedern rückt klar in den Vordergrund.</a:t>
            </a:r>
          </a:p>
        </p:txBody>
      </p:sp>
      <p:sp>
        <p:nvSpPr>
          <p:cNvPr id="624" name="Bewahrung von traditionellem katholischen Glauben und Werten in der Nische"/>
          <p:cNvSpPr txBox="1">
            <a:spLocks noGrp="1"/>
          </p:cNvSpPr>
          <p:nvPr>
            <p:ph type="title"/>
          </p:nvPr>
        </p:nvSpPr>
        <p:spPr>
          <a:xfrm>
            <a:off x="213837" y="209322"/>
            <a:ext cx="10178392" cy="943431"/>
          </a:xfrm>
          <a:prstGeom prst="rect">
            <a:avLst/>
          </a:prstGeom>
        </p:spPr>
        <p:txBody>
          <a:bodyPr/>
          <a:lstStyle/>
          <a:p>
            <a:r>
              <a:t>Bewahrung von traditionellem katholischen Glauben und Werten in der Nische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27" name="Die Mitgliederentwicklung ist primär auf die Bindung bestehender Zielgruppen mit hoher Affinität zu den heutigen Angeboten gerichtet. Praktizierende Katholiken mit starkem Interesse an einem aktiven Engagement stehen somit im Mittelpunkt.…"/>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Mitgliederentwicklung ist primär auf die Bindung bestehender Zielgruppen mit hoher Affinität zu den heutigen Angeboten gerichtet. Praktizierende Katholiken mit starkem Interesse an einem aktiven Engagement stehen somit im Mittelpunkt.</a:t>
            </a:r>
          </a:p>
          <a:p>
            <a:pPr defTabSz="457200">
              <a:lnSpc>
                <a:spcPct val="100000"/>
              </a:lnSpc>
              <a:spcBef>
                <a:spcPts val="0"/>
              </a:spcBef>
            </a:pPr>
            <a:endParaRPr/>
          </a:p>
          <a:p>
            <a:pPr defTabSz="457200">
              <a:lnSpc>
                <a:spcPct val="100000"/>
              </a:lnSpc>
              <a:spcBef>
                <a:spcPts val="0"/>
              </a:spcBef>
            </a:pPr>
            <a:r>
              <a:t>Die Gewinnung und Bindung dieser Zielgruppen basiert im Kern auf der familiären Glaubenstradition und der Verbundenheit zu konservativen katholischen Werten. Ein persönlicher Nutzen der Mitglieder ergibt sich vorrangig aus der Unterstützung einer traditionellen Glaubenspraxis. </a:t>
            </a:r>
          </a:p>
          <a:p>
            <a:pPr defTabSz="457200">
              <a:lnSpc>
                <a:spcPct val="100000"/>
              </a:lnSpc>
              <a:spcBef>
                <a:spcPts val="0"/>
              </a:spcBef>
            </a:pPr>
            <a:endParaRPr/>
          </a:p>
          <a:p>
            <a:pPr defTabSz="457200">
              <a:lnSpc>
                <a:spcPct val="100000"/>
              </a:lnSpc>
              <a:spcBef>
                <a:spcPts val="0"/>
              </a:spcBef>
            </a:pPr>
            <a:r>
              <a:t>Strategisch erfolgt so eine bewusste Fokussierung auf die „Bewahrende Minderheit“ und der Verzicht auf eine aktive Zielgruppenausweitung. Aufgrund weitgehend unveränderter Angebote gilt dies auch im Hinblick auf Altersgruppen oder soziale Milieus. So werden im Kern junge und ältere Menschen aus tendenziell gut situierten Milieus erreicht.</a:t>
            </a:r>
          </a:p>
        </p:txBody>
      </p:sp>
      <p:sp>
        <p:nvSpPr>
          <p:cNvPr id="628" name="Fokussierung auf die Bindung heutiger Zielgruppen"/>
          <p:cNvSpPr txBox="1">
            <a:spLocks noGrp="1"/>
          </p:cNvSpPr>
          <p:nvPr>
            <p:ph type="title"/>
          </p:nvPr>
        </p:nvSpPr>
        <p:spPr>
          <a:xfrm>
            <a:off x="213837" y="209322"/>
            <a:ext cx="10178392" cy="638063"/>
          </a:xfrm>
          <a:prstGeom prst="rect">
            <a:avLst/>
          </a:prstGeom>
        </p:spPr>
        <p:txBody>
          <a:bodyPr/>
          <a:lstStyle/>
          <a:p>
            <a:r>
              <a:t>Fokussierung auf die Bindung heutiger Zielgruppen</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31" name="Eine zunehmend binnenkirchliche Fokussierung prägt die gesellschaftliche Positionierung. Die Bündelung der Kräfte auf die Evangelisierung bedingt ein eher reduziertes Engagement im Hinblick auf gesamtgesellschaftliche Fragen wie z.B. den Klimawandel, die"/>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Eine zunehmend binnenkirchliche Fokussierung prägt die gesellschaftliche Positionierung. Die Bündelung der Kräfte auf die Evangelisierung bedingt ein eher reduziertes Engagement im Hinblick auf gesamtgesellschaftliche Fragen wie z.B. den Klimawandel, die Flüchtlingshilfe oder die Bildungsungleichheit.</a:t>
            </a:r>
          </a:p>
          <a:p>
            <a:pPr defTabSz="457200">
              <a:lnSpc>
                <a:spcPct val="100000"/>
              </a:lnSpc>
              <a:spcBef>
                <a:spcPts val="0"/>
              </a:spcBef>
            </a:pPr>
            <a:endParaRPr/>
          </a:p>
          <a:p>
            <a:pPr defTabSz="457200">
              <a:lnSpc>
                <a:spcPct val="100000"/>
              </a:lnSpc>
              <a:spcBef>
                <a:spcPts val="0"/>
              </a:spcBef>
            </a:pPr>
            <a:r>
              <a:t>Der Verbesserung des allgemeinen Vertrauens der Öffentlichkeit in die Institution Kirche kommt keine nennenswerte Priorität zu. Während große Kampagnen zur Aufwertung der Außenwahrnehmung ausbleiben, werden intern Kontrollprozesse zur Sicherung eines glaubwürdigen Handelns implementiert.</a:t>
            </a:r>
          </a:p>
          <a:p>
            <a:pPr defTabSz="457200">
              <a:lnSpc>
                <a:spcPct val="100000"/>
              </a:lnSpc>
              <a:spcBef>
                <a:spcPts val="0"/>
              </a:spcBef>
            </a:pPr>
            <a:endParaRPr/>
          </a:p>
          <a:p>
            <a:pPr defTabSz="457200">
              <a:lnSpc>
                <a:spcPct val="100000"/>
              </a:lnSpc>
              <a:spcBef>
                <a:spcPts val="0"/>
              </a:spcBef>
            </a:pPr>
            <a:r>
              <a:t>Aufgrund der geschwächten öffentlichen Vertrauensposition gestaltet sich die Schaffung einer medialen Öffentlichkeit durch politische oder gesellschaftliche Diskurse schwierig. Dieser kommt daher kein wesentlicher Stellenwert zu.</a:t>
            </a:r>
          </a:p>
        </p:txBody>
      </p:sp>
      <p:sp>
        <p:nvSpPr>
          <p:cNvPr id="632" name="Orientierung an binnenkirchlichen Themen und Aufgaben"/>
          <p:cNvSpPr txBox="1">
            <a:spLocks noGrp="1"/>
          </p:cNvSpPr>
          <p:nvPr>
            <p:ph type="title"/>
          </p:nvPr>
        </p:nvSpPr>
        <p:spPr>
          <a:xfrm>
            <a:off x="213837" y="209322"/>
            <a:ext cx="10178392" cy="638063"/>
          </a:xfrm>
          <a:prstGeom prst="rect">
            <a:avLst/>
          </a:prstGeom>
        </p:spPr>
        <p:txBody>
          <a:bodyPr/>
          <a:lstStyle/>
          <a:p>
            <a:r>
              <a:t>Orientierung an binnenkirchlichen Themen und Aufgaben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Die Kirchenbilder sind das Ergebnis einer wissenschaftlichen Szenarioentwicklung, die unter anderem eine Gestaltungsfeld-Analyse aller Strategiethemen des Erzbistums berücksichtigte, um daraus konkrete Handlungsoptionen abzuleiten."/>
          <p:cNvSpPr txBox="1">
            <a:spLocks noGrp="1"/>
          </p:cNvSpPr>
          <p:nvPr>
            <p:ph type="body" sz="half" idx="1"/>
          </p:nvPr>
        </p:nvSpPr>
        <p:spPr>
          <a:xfrm>
            <a:off x="213836" y="1458912"/>
            <a:ext cx="5558315" cy="4608513"/>
          </a:xfrm>
          <a:prstGeom prst="rect">
            <a:avLst/>
          </a:prstGeom>
        </p:spPr>
        <p:txBody>
          <a:bodyPr/>
          <a:lstStyle/>
          <a:p>
            <a:r>
              <a:rPr lang="de-DE" dirty="0" smtClean="0"/>
              <a:t>Das Kirchenbild des Zielbildes und die sich davon unterscheidenden vier weiteren alternativen </a:t>
            </a:r>
            <a:r>
              <a:rPr lang="de-DE" dirty="0" err="1" smtClean="0"/>
              <a:t>Zukünfte</a:t>
            </a:r>
            <a:r>
              <a:rPr lang="de-DE" dirty="0" smtClean="0"/>
              <a:t> des Erzbistums Paderborn sind das Ergebnis eines wissenschaftlich begleiteten Projektes zur </a:t>
            </a:r>
            <a:r>
              <a:rPr lang="de-DE" dirty="0" err="1" smtClean="0"/>
              <a:t>Szenarioentwicklung</a:t>
            </a:r>
            <a:r>
              <a:rPr lang="de-DE" dirty="0" smtClean="0"/>
              <a:t> im Jahr 2021. </a:t>
            </a:r>
            <a:endParaRPr lang="de-DE" dirty="0"/>
          </a:p>
        </p:txBody>
      </p:sp>
      <p:sp>
        <p:nvSpPr>
          <p:cNvPr id="451" name="Ein Ziel vor Augen"/>
          <p:cNvSpPr txBox="1">
            <a:spLocks noGrp="1"/>
          </p:cNvSpPr>
          <p:nvPr>
            <p:ph type="title"/>
          </p:nvPr>
        </p:nvSpPr>
        <p:spPr>
          <a:xfrm>
            <a:off x="213837" y="209322"/>
            <a:ext cx="10178392" cy="943431"/>
          </a:xfrm>
          <a:prstGeom prst="rect">
            <a:avLst/>
          </a:prstGeom>
        </p:spPr>
        <p:txBody>
          <a:bodyPr/>
          <a:lstStyle/>
          <a:p>
            <a:r>
              <a:t>Ein Ziel vor Augen</a:t>
            </a:r>
          </a:p>
        </p:txBody>
      </p:sp>
      <p:grpSp>
        <p:nvGrpSpPr>
          <p:cNvPr id="454" name="Gruppieren"/>
          <p:cNvGrpSpPr/>
          <p:nvPr/>
        </p:nvGrpSpPr>
        <p:grpSpPr>
          <a:xfrm>
            <a:off x="-258689" y="5428046"/>
            <a:ext cx="13712421" cy="1441459"/>
            <a:chOff x="0" y="0"/>
            <a:chExt cx="13712419" cy="1441458"/>
          </a:xfrm>
        </p:grpSpPr>
        <p:sp>
          <p:nvSpPr>
            <p:cNvPr id="452"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453"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35" name="Die Gewährleistung einheitlicher und qualitativ hochwertiger Angebote steht im Mittelpunkt der Organisationentwicklung. Diese ist von hoher Zentralität und Autorität geprägt. Basierend auf einem Zielbild werden klare Vorgaben entwickelt, deren Umsetzung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Gewährleistung einheitlicher und qualitativ hochwertiger Angebote steht im Mittelpunkt der Organisationentwicklung. Diese ist von hoher Zentralität und Autorität geprägt. Basierend auf einem Zielbild werden klare Vorgaben entwickelt, deren Umsetzung auf pastoraler Ebene überwacht wird. Die lokalen Gestaltungsfreiräume sind somit begrenzt.</a:t>
            </a:r>
          </a:p>
          <a:p>
            <a:pPr defTabSz="457200">
              <a:lnSpc>
                <a:spcPct val="100000"/>
              </a:lnSpc>
              <a:spcBef>
                <a:spcPts val="0"/>
              </a:spcBef>
            </a:pPr>
            <a:endParaRPr/>
          </a:p>
          <a:p>
            <a:pPr defTabSz="457200">
              <a:lnSpc>
                <a:spcPct val="100000"/>
              </a:lnSpc>
              <a:spcBef>
                <a:spcPts val="0"/>
              </a:spcBef>
            </a:pPr>
            <a:r>
              <a:t>Die Fokussierung auf den Erhalt bestehender Leistungen macht die Etablierung von Prozessen und Strukturen zur Förderung von Innovationen zu einem nachrangigen Thema. Auch die Erweiterung der Gemeinde-Partizipation über Gremien und/ oder Befragungen spielt im Rahmen der betrachteten Strategie keine wesentliche Rolle.</a:t>
            </a:r>
          </a:p>
        </p:txBody>
      </p:sp>
      <p:sp>
        <p:nvSpPr>
          <p:cNvPr id="636" name="Zentrale Strukturen mit Fokus auf effiziente und hochwertige lokale Umsetzung"/>
          <p:cNvSpPr txBox="1">
            <a:spLocks noGrp="1"/>
          </p:cNvSpPr>
          <p:nvPr>
            <p:ph type="title"/>
          </p:nvPr>
        </p:nvSpPr>
        <p:spPr>
          <a:xfrm>
            <a:off x="213837" y="209322"/>
            <a:ext cx="10178392" cy="943431"/>
          </a:xfrm>
          <a:prstGeom prst="rect">
            <a:avLst/>
          </a:prstGeom>
        </p:spPr>
        <p:txBody>
          <a:bodyPr/>
          <a:lstStyle/>
          <a:p>
            <a:r>
              <a:t>Zentrale Strukturen mit Fokus auf effiziente und hochwertige lokale Umsetzung</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39" name="Das Gemeindezentrum bzw. die Kirche bildet auch zukünftig den zentralen Ort kirchlicher Gemeinschaft. Die Vor-Ort-Sichtbarkeit der Institution durch diese Strukturen bestmöglich zu erhalten, ist wesentliches Ziel des strategischen Handelns. Die verfolgte"/>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Das Gemeindezentrum bzw. die Kirche bildet auch zukünftig den zentralen Ort kirchlicher Gemeinschaft. Die Vor-Ort-Sichtbarkeit der Institution durch diese Strukturen bestmöglich zu erhalten, ist wesentliches Ziel des strategischen Handelns. Die verfolgte Nischenstrategie und Personalpolitik (s.u.) machen jedoch eine hinreichende Verdichtung pastoraler Räume notwendig.</a:t>
            </a:r>
          </a:p>
          <a:p>
            <a:pPr defTabSz="457200">
              <a:lnSpc>
                <a:spcPct val="100000"/>
              </a:lnSpc>
              <a:spcBef>
                <a:spcPts val="0"/>
              </a:spcBef>
            </a:pPr>
            <a:endParaRPr/>
          </a:p>
          <a:p>
            <a:pPr defTabSz="457200">
              <a:lnSpc>
                <a:spcPct val="100000"/>
              </a:lnSpc>
              <a:spcBef>
                <a:spcPts val="0"/>
              </a:spcBef>
            </a:pPr>
            <a:r>
              <a:t>Räumlich und inhaltlich bleiben die Zugangshürden zu den kirchlichen Angeboten relativ hoch. So setzen die Vor-Ort-Strukturen vielfach Anwesenheit voraus und die überkommenen traditionellen Glaubensvollzüge erfordern eine weitreichende Katechese.</a:t>
            </a:r>
          </a:p>
        </p:txBody>
      </p:sp>
      <p:sp>
        <p:nvSpPr>
          <p:cNvPr id="640" name="Gemeindezentrierte Zugangsformen mit hoher religiöser Tiefe"/>
          <p:cNvSpPr txBox="1">
            <a:spLocks noGrp="1"/>
          </p:cNvSpPr>
          <p:nvPr>
            <p:ph type="title"/>
          </p:nvPr>
        </p:nvSpPr>
        <p:spPr>
          <a:xfrm>
            <a:off x="213837" y="209322"/>
            <a:ext cx="10178392" cy="638063"/>
          </a:xfrm>
          <a:prstGeom prst="rect">
            <a:avLst/>
          </a:prstGeom>
        </p:spPr>
        <p:txBody>
          <a:bodyPr/>
          <a:lstStyle/>
          <a:p>
            <a:r>
              <a:t>Gemeindezentrierte Zugangsformen mit hoher religiöser Tiefe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43" name="Die Zentralität der Verbreitung des Glaubens in seiner traditionellen und expliziten Form ist mit hohen Ansprüchen an die interne Evangelisierung der Organisation verbunden. Zur Erfüllung dieser Ansprüche wird primär auf die Besetzung von Leitungspositio"/>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Zentralität der Verbreitung des Glaubens in seiner traditionellen und expliziten Form ist mit hohen Ansprüchen an die interne Evangelisierung der Organisation verbunden. Zur Erfüllung dieser Ansprüche wird primär auf die Besetzung von Leitungspositionen mit Priestern/ Geweihten gesetzt. </a:t>
            </a:r>
          </a:p>
          <a:p>
            <a:pPr defTabSz="457200">
              <a:lnSpc>
                <a:spcPct val="100000"/>
              </a:lnSpc>
              <a:spcBef>
                <a:spcPts val="0"/>
              </a:spcBef>
            </a:pPr>
            <a:endParaRPr/>
          </a:p>
          <a:p>
            <a:pPr defTabSz="457200">
              <a:lnSpc>
                <a:spcPct val="100000"/>
              </a:lnSpc>
              <a:spcBef>
                <a:spcPts val="0"/>
              </a:spcBef>
            </a:pPr>
            <a:r>
              <a:t>Die zurückhaltende Übertragung von Aufgaben an alternative Professionen erfordert Lösungen zur Überwindung der schon heute bestehenden personellen Engpässe. Diesen wird primär durch die Zentralisierung von Aufgaben z.B. zur Entlastung der lokalen Leitungsstrukturen und die Verdichtung der pastoralen Räume entgegengewirkt. Maßnahmen, welche darüber hinaus ein wichtiger Faktor zur Steigerung der operativen Effizienz und Generierung von Einsparungen sind.</a:t>
            </a:r>
          </a:p>
          <a:p>
            <a:pPr defTabSz="457200">
              <a:lnSpc>
                <a:spcPct val="100000"/>
              </a:lnSpc>
              <a:spcBef>
                <a:spcPts val="0"/>
              </a:spcBef>
            </a:pPr>
            <a:endParaRPr/>
          </a:p>
          <a:p>
            <a:pPr defTabSz="457200">
              <a:lnSpc>
                <a:spcPct val="100000"/>
              </a:lnSpc>
              <a:spcBef>
                <a:spcPts val="0"/>
              </a:spcBef>
            </a:pPr>
            <a:r>
              <a:t>Generell wird bewusst auf die primäre professionelle Erfüllung von Aufgaben in Verkündigung und Diakonie durch haupt- und ehrenamtliche Mitarbeiter gesetzt. Eine Erweiterung der Organisation durch die Befähigung von Mitgliedern zur Übernahme von Aufgaben ist von nachrangiger Bedeutung.</a:t>
            </a:r>
          </a:p>
        </p:txBody>
      </p:sp>
      <p:sp>
        <p:nvSpPr>
          <p:cNvPr id="644" name="Fokussierung auf professionelle Aufgabenerfüllung durch Priester und haupt- und ehrenamtliche Mitarbeiter"/>
          <p:cNvSpPr txBox="1">
            <a:spLocks noGrp="1"/>
          </p:cNvSpPr>
          <p:nvPr>
            <p:ph type="title"/>
          </p:nvPr>
        </p:nvSpPr>
        <p:spPr>
          <a:xfrm>
            <a:off x="213837" y="209322"/>
            <a:ext cx="10178392" cy="943431"/>
          </a:xfrm>
          <a:prstGeom prst="rect">
            <a:avLst/>
          </a:prstGeom>
        </p:spPr>
        <p:txBody>
          <a:bodyPr/>
          <a:lstStyle/>
          <a:p>
            <a:r>
              <a:t>Fokussierung auf professionelle Aufgabenerfüllung durch Priester und haupt- und ehrenamtliche Mitarbeiter</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47" name="Die Gewährleistung einheitlicher und qualitativ hochwertiger Angebote steht im Mittelpunkt der Organisationentwicklung. Diese ist von hoher Zentralität und Autorität geprägt. Basierend auf einem Zielbild werden klare Vorgaben entwickelt, deren Umsetzung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Gewährleistung einheitlicher und qualitativ hochwertiger Angebote steht im Mittelpunkt der Organisationentwicklung. Diese ist von hoher Zentralität und Autorität geprägt. Basierend auf einem Zielbild werden klare Vorgaben entwickelt, deren Umsetzung auf pastoraler Ebene überwacht wird. Die lokalen Gestaltungsfreiräume sind somit begrenzt.</a:t>
            </a:r>
          </a:p>
          <a:p>
            <a:pPr defTabSz="457200">
              <a:lnSpc>
                <a:spcPct val="100000"/>
              </a:lnSpc>
              <a:spcBef>
                <a:spcPts val="0"/>
              </a:spcBef>
            </a:pPr>
            <a:endParaRPr/>
          </a:p>
          <a:p>
            <a:pPr defTabSz="457200">
              <a:lnSpc>
                <a:spcPct val="100000"/>
              </a:lnSpc>
              <a:spcBef>
                <a:spcPts val="0"/>
              </a:spcBef>
            </a:pPr>
            <a:r>
              <a:t>Die Fokussierung auf den Erhalt bestehender Leistungen macht die Etablierung von Prozessen und Strukturen zur Förderung von Innovationen zu einem nachrangigen Thema. Auch die Erweiterung der Gemeinde-Partizipation über Gremien und/ oder Befragungen spielt im Rahmen der betrachteten Strategie keine wesentliche Rolle.</a:t>
            </a:r>
          </a:p>
        </p:txBody>
      </p:sp>
      <p:sp>
        <p:nvSpPr>
          <p:cNvPr id="648" name="Zentrale Strukturen mit Fokus auf effiziente und hochwertige lokale Umsetzung"/>
          <p:cNvSpPr txBox="1">
            <a:spLocks noGrp="1"/>
          </p:cNvSpPr>
          <p:nvPr>
            <p:ph type="title"/>
          </p:nvPr>
        </p:nvSpPr>
        <p:spPr>
          <a:xfrm>
            <a:off x="213837" y="209322"/>
            <a:ext cx="10178392" cy="943431"/>
          </a:xfrm>
          <a:prstGeom prst="rect">
            <a:avLst/>
          </a:prstGeom>
        </p:spPr>
        <p:txBody>
          <a:bodyPr/>
          <a:lstStyle/>
          <a:p>
            <a:r>
              <a:t>Zentrale Strukturen mit Fokus auf effiziente und hochwertige lokale Umsetzung</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0" name="Bildplatzhalter 10" descr="Bildplatzhalter 10"/>
          <p:cNvPicPr>
            <a:picLocks noGrp="1" noChangeAspect="1"/>
          </p:cNvPicPr>
          <p:nvPr>
            <p:ph type="pic" idx="21"/>
          </p:nvPr>
        </p:nvPicPr>
        <p:blipFill>
          <a:blip r:embed="rId2">
            <a:extLst/>
          </a:blip>
          <a:srcRect l="6404" t="20861" r="6406" b="20858"/>
          <a:stretch>
            <a:fillRect/>
          </a:stretch>
        </p:blipFill>
        <p:spPr>
          <a:xfrm>
            <a:off x="-6" y="0"/>
            <a:ext cx="12209464" cy="4590597"/>
          </a:xfrm>
          <a:custGeom>
            <a:avLst/>
            <a:gdLst/>
            <a:ahLst/>
            <a:cxnLst>
              <a:cxn ang="0">
                <a:pos x="wd2" y="hd2"/>
              </a:cxn>
              <a:cxn ang="5400000">
                <a:pos x="wd2" y="hd2"/>
              </a:cxn>
              <a:cxn ang="10800000">
                <a:pos x="wd2" y="hd2"/>
              </a:cxn>
              <a:cxn ang="16200000">
                <a:pos x="wd2" y="hd2"/>
              </a:cxn>
            </a:cxnLst>
            <a:rect l="0" t="0" r="r" b="b"/>
            <a:pathLst>
              <a:path w="21600" h="20334" extrusionOk="0">
                <a:moveTo>
                  <a:pt x="0" y="0"/>
                </a:moveTo>
                <a:lnTo>
                  <a:pt x="0" y="19731"/>
                </a:lnTo>
                <a:cubicBezTo>
                  <a:pt x="6630" y="21600"/>
                  <a:pt x="15717" y="18757"/>
                  <a:pt x="21600" y="16187"/>
                </a:cubicBezTo>
                <a:cubicBezTo>
                  <a:pt x="21590" y="10791"/>
                  <a:pt x="21579" y="5395"/>
                  <a:pt x="21569" y="0"/>
                </a:cubicBezTo>
                <a:lnTo>
                  <a:pt x="0" y="0"/>
                </a:lnTo>
                <a:close/>
              </a:path>
            </a:pathLst>
          </a:custGeom>
          <a:effectLst>
            <a:outerShdw blurRad="63500" dist="25400" dir="5400000" rotWithShape="0">
              <a:schemeClr val="accent5">
                <a:lumOff val="15343"/>
                <a:alpha val="50000"/>
              </a:schemeClr>
            </a:outerShdw>
          </a:effectLst>
        </p:spPr>
      </p:pic>
      <p:sp>
        <p:nvSpPr>
          <p:cNvPr id="651" name="Kirche der Frommen"/>
          <p:cNvSpPr txBox="1">
            <a:spLocks noGrp="1"/>
          </p:cNvSpPr>
          <p:nvPr>
            <p:ph type="subTitle" sz="quarter" idx="1"/>
          </p:nvPr>
        </p:nvSpPr>
        <p:spPr>
          <a:xfrm>
            <a:off x="369028" y="4796968"/>
            <a:ext cx="9022026" cy="943432"/>
          </a:xfrm>
          <a:prstGeom prst="rect">
            <a:avLst/>
          </a:prstGeom>
        </p:spPr>
        <p:txBody>
          <a:bodyPr/>
          <a:lstStyle/>
          <a:p>
            <a:r>
              <a:rPr lang="de-DE" dirty="0"/>
              <a:t>Kirche aus traditioneller Neuevangelisierung</a:t>
            </a:r>
            <a:endParaRPr dirty="0"/>
          </a:p>
        </p:txBody>
      </p:sp>
      <p:sp>
        <p:nvSpPr>
          <p:cNvPr id="652" name="Textplatzhalter 11"/>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Neuevangelisierung mit weltkirchlichen Katholizismen</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Im Kirchenbild „Kirche der Frommen“ wirbt die Kirche aktiv für den katholischen Glauben und seine traditionellen Werte.…"/>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rPr dirty="0" err="1"/>
              <a:t>Im</a:t>
            </a:r>
            <a:r>
              <a:rPr dirty="0"/>
              <a:t> </a:t>
            </a:r>
            <a:r>
              <a:rPr dirty="0" err="1"/>
              <a:t>Kirchenbild</a:t>
            </a:r>
            <a:r>
              <a:rPr dirty="0"/>
              <a:t> </a:t>
            </a:r>
            <a:r>
              <a:rPr dirty="0" smtClean="0"/>
              <a:t>„</a:t>
            </a:r>
            <a:r>
              <a:rPr lang="de-DE" dirty="0"/>
              <a:t>Kirche aus traditioneller </a:t>
            </a:r>
            <a:r>
              <a:rPr lang="de-DE" dirty="0" smtClean="0"/>
              <a:t>Neuevangelisierung</a:t>
            </a:r>
            <a:r>
              <a:rPr dirty="0" smtClean="0"/>
              <a:t>“ </a:t>
            </a:r>
            <a:r>
              <a:rPr dirty="0" err="1"/>
              <a:t>wirbt</a:t>
            </a:r>
            <a:r>
              <a:rPr dirty="0"/>
              <a:t> die </a:t>
            </a:r>
            <a:r>
              <a:rPr dirty="0" err="1"/>
              <a:t>Kirche</a:t>
            </a:r>
            <a:r>
              <a:rPr dirty="0"/>
              <a:t> </a:t>
            </a:r>
            <a:r>
              <a:rPr dirty="0" err="1"/>
              <a:t>aktiv</a:t>
            </a:r>
            <a:r>
              <a:rPr dirty="0"/>
              <a:t> </a:t>
            </a:r>
            <a:r>
              <a:rPr dirty="0" err="1"/>
              <a:t>für</a:t>
            </a:r>
            <a:r>
              <a:rPr dirty="0"/>
              <a:t> den </a:t>
            </a:r>
            <a:r>
              <a:rPr dirty="0" err="1"/>
              <a:t>katholischen</a:t>
            </a:r>
            <a:r>
              <a:rPr dirty="0"/>
              <a:t> </a:t>
            </a:r>
            <a:r>
              <a:rPr dirty="0" err="1"/>
              <a:t>Glauben</a:t>
            </a:r>
            <a:r>
              <a:rPr dirty="0"/>
              <a:t> und seine </a:t>
            </a:r>
            <a:r>
              <a:rPr dirty="0" err="1"/>
              <a:t>traditionellen</a:t>
            </a:r>
            <a:r>
              <a:rPr dirty="0"/>
              <a:t> </a:t>
            </a:r>
            <a:r>
              <a:rPr dirty="0" err="1"/>
              <a:t>Werte</a:t>
            </a:r>
            <a:r>
              <a:rPr dirty="0"/>
              <a:t>. </a:t>
            </a:r>
          </a:p>
          <a:p>
            <a:pPr defTabSz="457200">
              <a:lnSpc>
                <a:spcPct val="100000"/>
              </a:lnSpc>
              <a:spcBef>
                <a:spcPts val="0"/>
              </a:spcBef>
            </a:pPr>
            <a:endParaRPr dirty="0"/>
          </a:p>
          <a:p>
            <a:pPr defTabSz="457200">
              <a:lnSpc>
                <a:spcPct val="100000"/>
              </a:lnSpc>
              <a:spcBef>
                <a:spcPts val="0"/>
              </a:spcBef>
            </a:pPr>
            <a:r>
              <a:rPr dirty="0" err="1"/>
              <a:t>Neue</a:t>
            </a:r>
            <a:r>
              <a:rPr dirty="0"/>
              <a:t> </a:t>
            </a:r>
            <a:r>
              <a:rPr dirty="0" err="1"/>
              <a:t>Wege</a:t>
            </a:r>
            <a:r>
              <a:rPr dirty="0"/>
              <a:t> der </a:t>
            </a:r>
            <a:r>
              <a:rPr dirty="0" err="1"/>
              <a:t>Verkündigung</a:t>
            </a:r>
            <a:r>
              <a:rPr dirty="0"/>
              <a:t>, </a:t>
            </a:r>
            <a:r>
              <a:rPr dirty="0" err="1"/>
              <a:t>wie</a:t>
            </a:r>
            <a:r>
              <a:rPr dirty="0"/>
              <a:t> </a:t>
            </a:r>
            <a:r>
              <a:rPr dirty="0" err="1"/>
              <a:t>z.B</a:t>
            </a:r>
            <a:r>
              <a:rPr dirty="0"/>
              <a:t>. </a:t>
            </a:r>
            <a:r>
              <a:rPr dirty="0" err="1"/>
              <a:t>attraktive</a:t>
            </a:r>
            <a:r>
              <a:rPr dirty="0"/>
              <a:t> Online-</a:t>
            </a:r>
            <a:r>
              <a:rPr dirty="0" err="1"/>
              <a:t>Formate</a:t>
            </a:r>
            <a:r>
              <a:rPr dirty="0"/>
              <a:t> um </a:t>
            </a:r>
            <a:r>
              <a:rPr dirty="0" err="1"/>
              <a:t>aktiv</a:t>
            </a:r>
            <a:r>
              <a:rPr dirty="0"/>
              <a:t> </a:t>
            </a:r>
            <a:r>
              <a:rPr dirty="0" err="1"/>
              <a:t>Gläubige</a:t>
            </a:r>
            <a:r>
              <a:rPr dirty="0"/>
              <a:t> </a:t>
            </a:r>
            <a:r>
              <a:rPr dirty="0" err="1"/>
              <a:t>zu</a:t>
            </a:r>
            <a:r>
              <a:rPr dirty="0"/>
              <a:t> </a:t>
            </a:r>
            <a:r>
              <a:rPr dirty="0" err="1"/>
              <a:t>gewinnen</a:t>
            </a:r>
            <a:r>
              <a:rPr dirty="0"/>
              <a:t>, </a:t>
            </a:r>
            <a:r>
              <a:rPr dirty="0" err="1"/>
              <a:t>stehen</a:t>
            </a:r>
            <a:r>
              <a:rPr dirty="0"/>
              <a:t> </a:t>
            </a:r>
            <a:r>
              <a:rPr dirty="0" err="1"/>
              <a:t>im</a:t>
            </a:r>
            <a:r>
              <a:rPr dirty="0"/>
              <a:t> </a:t>
            </a:r>
            <a:r>
              <a:rPr dirty="0" err="1"/>
              <a:t>Mittelpunkt</a:t>
            </a:r>
            <a:r>
              <a:rPr dirty="0"/>
              <a:t> des </a:t>
            </a:r>
            <a:r>
              <a:rPr dirty="0" err="1"/>
              <a:t>Handelns</a:t>
            </a:r>
            <a:r>
              <a:rPr dirty="0"/>
              <a:t>.</a:t>
            </a:r>
          </a:p>
        </p:txBody>
      </p:sp>
      <p:sp>
        <p:nvSpPr>
          <p:cNvPr id="655" name="Kirche der Frommen"/>
          <p:cNvSpPr txBox="1">
            <a:spLocks noGrp="1"/>
          </p:cNvSpPr>
          <p:nvPr>
            <p:ph type="title"/>
          </p:nvPr>
        </p:nvSpPr>
        <p:spPr>
          <a:xfrm>
            <a:off x="213837" y="209322"/>
            <a:ext cx="10178392" cy="943431"/>
          </a:xfrm>
          <a:prstGeom prst="rect">
            <a:avLst/>
          </a:prstGeom>
        </p:spPr>
        <p:txBody>
          <a:bodyPr/>
          <a:lstStyle/>
          <a:p>
            <a:r>
              <a:rPr lang="de-DE" dirty="0"/>
              <a:t>Kirche aus traditioneller Neuevangelisierung</a:t>
            </a:r>
            <a:endParaRPr dirty="0"/>
          </a:p>
        </p:txBody>
      </p:sp>
      <p:grpSp>
        <p:nvGrpSpPr>
          <p:cNvPr id="658" name="Gruppieren"/>
          <p:cNvGrpSpPr/>
          <p:nvPr/>
        </p:nvGrpSpPr>
        <p:grpSpPr>
          <a:xfrm>
            <a:off x="-258689" y="5440746"/>
            <a:ext cx="13712421" cy="1441459"/>
            <a:chOff x="0" y="0"/>
            <a:chExt cx="13712419" cy="1441458"/>
          </a:xfrm>
        </p:grpSpPr>
        <p:sp>
          <p:nvSpPr>
            <p:cNvPr id="656"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657"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Durch Leuchtturmangebote, die die Standpunkte klar vermitteln, entwickelt die Kirche ein markantes, öffentliches Profil. Die Übernahme von Verantwortung im gesellschaftlichen Kontext ist dem Ziel der traditionellen Glaubensverbreitung untergeordnet.…"/>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Durch Leuchtturmangebote, die die Standpunkte klar vermitteln, entwickelt die Kirche ein markantes, öffentliches Profil. Die Übernahme von Verantwortung im gesellschaftlichen Kontext ist dem Ziel der traditionellen Glaubensverbreitung untergeordnet. </a:t>
            </a:r>
          </a:p>
          <a:p>
            <a:pPr defTabSz="457200">
              <a:lnSpc>
                <a:spcPct val="100000"/>
              </a:lnSpc>
              <a:spcBef>
                <a:spcPts val="0"/>
              </a:spcBef>
            </a:pPr>
            <a:endParaRPr/>
          </a:p>
          <a:p>
            <a:pPr defTabSz="457200">
              <a:lnSpc>
                <a:spcPct val="100000"/>
              </a:lnSpc>
              <a:spcBef>
                <a:spcPts val="0"/>
              </a:spcBef>
            </a:pPr>
            <a:r>
              <a:t>Die Führung liegt nach wie vor in der Hand von geweihten Personen, lokal entscheiden Ehrenamtliche mit. </a:t>
            </a:r>
          </a:p>
          <a:p>
            <a:pPr defTabSz="457200">
              <a:lnSpc>
                <a:spcPct val="100000"/>
              </a:lnSpc>
              <a:spcBef>
                <a:spcPts val="0"/>
              </a:spcBef>
            </a:pPr>
            <a:endParaRPr/>
          </a:p>
          <a:p>
            <a:pPr defTabSz="457200">
              <a:lnSpc>
                <a:spcPct val="100000"/>
              </a:lnSpc>
              <a:spcBef>
                <a:spcPts val="0"/>
              </a:spcBef>
            </a:pPr>
            <a:r>
              <a:t>Innovationen und neue Wege sind erwünscht und werden im Rahmen von Erfolgsmessungen überprüft und evaluiert.</a:t>
            </a:r>
          </a:p>
        </p:txBody>
      </p:sp>
      <p:sp>
        <p:nvSpPr>
          <p:cNvPr id="661" name="Kirche der Frommen"/>
          <p:cNvSpPr txBox="1">
            <a:spLocks noGrp="1"/>
          </p:cNvSpPr>
          <p:nvPr>
            <p:ph type="title"/>
          </p:nvPr>
        </p:nvSpPr>
        <p:spPr>
          <a:xfrm>
            <a:off x="213837" y="209322"/>
            <a:ext cx="10178392" cy="943431"/>
          </a:xfrm>
          <a:prstGeom prst="rect">
            <a:avLst/>
          </a:prstGeom>
        </p:spPr>
        <p:txBody>
          <a:bodyPr/>
          <a:lstStyle/>
          <a:p>
            <a:r>
              <a:rPr lang="de-DE" dirty="0"/>
              <a:t>Kirche aus traditioneller Neuevangelisierung</a:t>
            </a:r>
            <a:endParaRPr dirty="0"/>
          </a:p>
        </p:txBody>
      </p:sp>
      <p:grpSp>
        <p:nvGrpSpPr>
          <p:cNvPr id="664" name="Gruppieren"/>
          <p:cNvGrpSpPr/>
          <p:nvPr/>
        </p:nvGrpSpPr>
        <p:grpSpPr>
          <a:xfrm>
            <a:off x="-258689" y="5428046"/>
            <a:ext cx="13712421" cy="1441459"/>
            <a:chOff x="0" y="0"/>
            <a:chExt cx="13712419" cy="1441458"/>
          </a:xfrm>
        </p:grpSpPr>
        <p:sp>
          <p:nvSpPr>
            <p:cNvPr id="662"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663"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grpSp>
        <p:nvGrpSpPr>
          <p:cNvPr id="667" name="Ovale Legende 42">
            <a:hlinkClick r:id="rId2" action="ppaction://hlinksldjump"/>
          </p:cNvPr>
          <p:cNvGrpSpPr/>
          <p:nvPr/>
        </p:nvGrpSpPr>
        <p:grpSpPr>
          <a:xfrm>
            <a:off x="7175872" y="2305636"/>
            <a:ext cx="1498748" cy="1033053"/>
            <a:chOff x="0" y="0"/>
            <a:chExt cx="1498746" cy="1033051"/>
          </a:xfrm>
        </p:grpSpPr>
        <p:sp>
          <p:nvSpPr>
            <p:cNvPr id="665"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666" name="Mehr Details"/>
            <p:cNvSpPr txBox="1"/>
            <p:nvPr/>
          </p:nvSpPr>
          <p:spPr>
            <a:xfrm>
              <a:off x="260963" y="413418"/>
              <a:ext cx="976821" cy="20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Mehr Details</a:t>
              </a:r>
            </a:p>
          </p:txBody>
        </p:sp>
      </p:grpSp>
      <p:grpSp>
        <p:nvGrpSpPr>
          <p:cNvPr id="670" name="Ovale Legende 42">
            <a:hlinkClick r:id="rId3" action="ppaction://hlinksldjump"/>
          </p:cNvPr>
          <p:cNvGrpSpPr/>
          <p:nvPr/>
        </p:nvGrpSpPr>
        <p:grpSpPr>
          <a:xfrm>
            <a:off x="8881025" y="3031185"/>
            <a:ext cx="1498748" cy="1033053"/>
            <a:chOff x="0" y="0"/>
            <a:chExt cx="1498746" cy="1033051"/>
          </a:xfrm>
        </p:grpSpPr>
        <p:sp>
          <p:nvSpPr>
            <p:cNvPr id="668"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669" name="Zum nächsten Kirchenbild"/>
            <p:cNvSpPr txBox="1"/>
            <p:nvPr/>
          </p:nvSpPr>
          <p:spPr>
            <a:xfrm>
              <a:off x="260963" y="349918"/>
              <a:ext cx="976821" cy="333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Zum nächsten Kirchenbild</a:t>
              </a:r>
            </a:p>
          </p:txBody>
        </p:sp>
      </p:grpSp>
      <p:grpSp>
        <p:nvGrpSpPr>
          <p:cNvPr id="673" name="Ovale Legende 42">
            <a:hlinkClick r:id="rId4" action="ppaction://hlinksldjump"/>
          </p:cNvPr>
          <p:cNvGrpSpPr/>
          <p:nvPr/>
        </p:nvGrpSpPr>
        <p:grpSpPr>
          <a:xfrm>
            <a:off x="10078341" y="1575442"/>
            <a:ext cx="1498748" cy="1033053"/>
            <a:chOff x="0" y="0"/>
            <a:chExt cx="1498746" cy="1033051"/>
          </a:xfrm>
        </p:grpSpPr>
        <p:sp>
          <p:nvSpPr>
            <p:cNvPr id="671"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672" name="Zum nächsten Kirchenbild"/>
            <p:cNvSpPr txBox="1"/>
            <p:nvPr/>
          </p:nvSpPr>
          <p:spPr>
            <a:xfrm>
              <a:off x="260963" y="349918"/>
              <a:ext cx="976821" cy="333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Zum Kirchenbild-Navigator</a:t>
              </a:r>
            </a:p>
          </p:txBody>
        </p:sp>
      </p:gr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76" name="In einem Umfeld wachsender Säkularität und postmoderner Spiritualität setzt die Kirche im Erzbistum bewusst auf die nachdrückliche Verbreitung des katholischen Glaubens in seiner traditionellen und expliziten Form. Glaubensthemen werden prägend nach vorn"/>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In einem Umfeld wachsender Säkularität und postmoderner Spiritualität setzt die Kirche im Erzbistum bewusst auf die nachdrückliche Verbreitung des katholischen Glaubens in seiner traditionellen und expliziten Form. Glaubensthemen werden prägend nach vorne gestellt und sind allgegenwärtiger Teil des Agierens.</a:t>
            </a:r>
          </a:p>
          <a:p>
            <a:pPr defTabSz="457200">
              <a:lnSpc>
                <a:spcPct val="100000"/>
              </a:lnSpc>
              <a:spcBef>
                <a:spcPts val="0"/>
              </a:spcBef>
            </a:pPr>
            <a:endParaRPr/>
          </a:p>
          <a:p>
            <a:pPr defTabSz="457200">
              <a:lnSpc>
                <a:spcPct val="100000"/>
              </a:lnSpc>
              <a:spcBef>
                <a:spcPts val="0"/>
              </a:spcBef>
            </a:pPr>
            <a:r>
              <a:t>Die feste Verwurzelung im Glauben wird durch ein selbstbewusstes Bekenntnis zu eigenen christlich konservativen Werten und Positionen begleitet. Dem zu beobachtenden Relevanzverlust dieser Werte und des Glaubens innerhalb der Gesellschaft stellt sich die Kirche bewusst entgegen.</a:t>
            </a:r>
          </a:p>
          <a:p>
            <a:pPr defTabSz="457200">
              <a:lnSpc>
                <a:spcPct val="100000"/>
              </a:lnSpc>
              <a:spcBef>
                <a:spcPts val="0"/>
              </a:spcBef>
            </a:pPr>
            <a:endParaRPr/>
          </a:p>
          <a:p>
            <a:pPr defTabSz="457200">
              <a:lnSpc>
                <a:spcPct val="100000"/>
              </a:lnSpc>
              <a:spcBef>
                <a:spcPts val="0"/>
              </a:spcBef>
            </a:pPr>
            <a:r>
              <a:t>Der Wille zur aktiven Gewinnung von Menschen mit ausgeprägter Religiosität ist ein bestimmender Teil des Handelns und bildet die zentrale Mission. Andere Themen, wie eine gesellschaftliche Verantwortungsübernahme, werden diesem Ziel untergeordnet. Verfügbare Ressourcen werden auf die Erfüllung binnenkirchlicher Aufgaben fokussiert.</a:t>
            </a:r>
          </a:p>
        </p:txBody>
      </p:sp>
      <p:sp>
        <p:nvSpPr>
          <p:cNvPr id="677" name="Offensive Verbreitung von traditionellem katholischen Glauben und Werten gegenüber religiösen Zielgruppen"/>
          <p:cNvSpPr txBox="1">
            <a:spLocks noGrp="1"/>
          </p:cNvSpPr>
          <p:nvPr>
            <p:ph type="title"/>
          </p:nvPr>
        </p:nvSpPr>
        <p:spPr>
          <a:xfrm>
            <a:off x="213837" y="209322"/>
            <a:ext cx="10178392" cy="943431"/>
          </a:xfrm>
          <a:prstGeom prst="rect">
            <a:avLst/>
          </a:prstGeom>
        </p:spPr>
        <p:txBody>
          <a:bodyPr/>
          <a:lstStyle/>
          <a:p>
            <a:r>
              <a:t>Offensive Verbreitung von traditionellem katholischen Glauben und Werten gegenüber religiösen Zielgruppen</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80" name="Zentraler Teil des aktiven Handelns ist die Erweiterung bestehender Zielgruppen. Während heute primär aktiv praktizierende und engagierte Gläubige angesprochen werden, gilt es zukünftig alle religiösen Menschen zu erreichen. Dies schließt insbesondere gl"/>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Zentraler Teil des aktiven Handelns ist die Erweiterung bestehender Zielgruppen. Während heute primär aktiv praktizierende und engagierte Gläubige angesprochen werden, gilt es zukünftig alle religiösen Menschen zu erreichen. Dies schließt insbesondere gläubige, aber distanzierte Zielgruppen mit geringer Bereitschaft für ein aktives Engagement in der Glaubensgemeinschaft ein. </a:t>
            </a:r>
          </a:p>
          <a:p>
            <a:pPr defTabSz="457200">
              <a:lnSpc>
                <a:spcPct val="100000"/>
              </a:lnSpc>
              <a:spcBef>
                <a:spcPts val="0"/>
              </a:spcBef>
            </a:pPr>
            <a:endParaRPr/>
          </a:p>
          <a:p>
            <a:pPr defTabSz="457200">
              <a:lnSpc>
                <a:spcPct val="100000"/>
              </a:lnSpc>
              <a:spcBef>
                <a:spcPts val="0"/>
              </a:spcBef>
            </a:pPr>
            <a:r>
              <a:t>Gleichzeitig sollen verstärkt Personen in der gesellschaftlichen Altersmitte gewonnen werden. Die bestehende Fokussierung auf die Randbereiche der Senioren und Jugendlichen bzw. Schüler soll bewusst aufgebrochen werden. Aus strategischer Sicht erfolgt so eine bewusste Vernachlässigung säkularer Gruppen, die der Kirche aktuell mit Skepsis gegenüber stehen.</a:t>
            </a:r>
          </a:p>
          <a:p>
            <a:pPr defTabSz="457200">
              <a:lnSpc>
                <a:spcPct val="100000"/>
              </a:lnSpc>
              <a:spcBef>
                <a:spcPts val="0"/>
              </a:spcBef>
            </a:pPr>
            <a:endParaRPr/>
          </a:p>
          <a:p>
            <a:pPr defTabSz="457200">
              <a:lnSpc>
                <a:spcPct val="100000"/>
              </a:lnSpc>
              <a:spcBef>
                <a:spcPts val="0"/>
              </a:spcBef>
            </a:pPr>
            <a:r>
              <a:t>Zentrales Mittel für die Gewinnung der neu avisierten Gruppen ist die Realisierung milieu- und zielgruppensensibler pastoraler Angebote, die den Gläubigen einen persönlichen Nutzen bieten. Gleichzeitig ermöglicht die Aufrechterhaltung traditioneller Leistungen und die klare Wertehaltung die Bindung bestehender Zielgruppen, auch durch familiäre Tradition.</a:t>
            </a:r>
          </a:p>
        </p:txBody>
      </p:sp>
      <p:sp>
        <p:nvSpPr>
          <p:cNvPr id="681" name="Aktive Erweiterung von Zielgruppen auf alle Gläubigen, insbesondere in der gesellschaftlichen Altersmitte"/>
          <p:cNvSpPr txBox="1">
            <a:spLocks noGrp="1"/>
          </p:cNvSpPr>
          <p:nvPr>
            <p:ph type="title"/>
          </p:nvPr>
        </p:nvSpPr>
        <p:spPr>
          <a:xfrm>
            <a:off x="213837" y="209322"/>
            <a:ext cx="10178392" cy="943431"/>
          </a:xfrm>
          <a:prstGeom prst="rect">
            <a:avLst/>
          </a:prstGeom>
        </p:spPr>
        <p:txBody>
          <a:bodyPr/>
          <a:lstStyle/>
          <a:p>
            <a:r>
              <a:t>Aktive Erweiterung von Zielgruppen auf alle Gläubigen, insbesondere in der gesellschaftlichen Altersmitte</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84" name="Die gesellschaftliche Positionierung ist durch einen verstärkten binnen-kirchlichen Fokus gekennzeichnet. Als stark glaubensgeprägte Institution bündelt die Kirche ihre Kräfte primär auf die Erfüllung ihrer internen Aufgaben und die Realisierung von Ange"/>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gesellschaftliche Positionierung ist durch einen verstärkten binnen-kirchlichen Fokus gekennzeichnet. Als stark glaubensgeprägte Institution bündelt die Kirche ihre Kräfte primär auf die Erfüllung ihrer internen Aufgaben und die Realisierung von Angeboten für ihre Mitglieder. Ein Engagement in gesamtgesellschaftlichen Fragen wie z.B. dem Klimawandel oder der Flüchtlingshilfe sind demgegenüber nachrangig.</a:t>
            </a:r>
          </a:p>
          <a:p>
            <a:pPr defTabSz="457200">
              <a:lnSpc>
                <a:spcPct val="100000"/>
              </a:lnSpc>
              <a:spcBef>
                <a:spcPts val="0"/>
              </a:spcBef>
            </a:pPr>
            <a:endParaRPr/>
          </a:p>
          <a:p>
            <a:pPr defTabSz="457200">
              <a:lnSpc>
                <a:spcPct val="100000"/>
              </a:lnSpc>
              <a:spcBef>
                <a:spcPts val="0"/>
              </a:spcBef>
            </a:pPr>
            <a:r>
              <a:t>Im Hinblick auf die aktuelle Vertrauenskrise liegt der Schwerpunkt der Aufarbeitung in der Etablierung verlässlicher interner Kontrollmechanismen, welche die zukünftige Glaubwürdigkeit des Handelns, primär gegenüber den eigenen Mitgliedern und religiösen Zielgruppen, sicherstellen. Eine umfassende Transparenz und Entfaltung von Vertrauensfragen in der breiten Öffentlichkeit ist demgegenüber sekundär. </a:t>
            </a:r>
          </a:p>
          <a:p>
            <a:pPr defTabSz="457200">
              <a:lnSpc>
                <a:spcPct val="100000"/>
              </a:lnSpc>
              <a:spcBef>
                <a:spcPts val="0"/>
              </a:spcBef>
            </a:pPr>
            <a:endParaRPr/>
          </a:p>
          <a:p>
            <a:pPr defTabSz="457200">
              <a:lnSpc>
                <a:spcPct val="100000"/>
              </a:lnSpc>
              <a:spcBef>
                <a:spcPts val="0"/>
              </a:spcBef>
            </a:pPr>
            <a:r>
              <a:t>Generell zielt die allgemeine Außendarstellung in erster Linie auf die Erreichung der eigenen begrenzten Zielgruppen. In diesem Zusammenhang gewinnt der Versuch die Stimme der Kirche in politische und gesellschaftliche Diskurse sichtbarer einzubringen an Relevanz. Eine Verfehlung säkularer Gesellschaftsteile wird für die Schärfung des eigenen Profils bewusst akzeptiert.</a:t>
            </a:r>
          </a:p>
        </p:txBody>
      </p:sp>
      <p:sp>
        <p:nvSpPr>
          <p:cNvPr id="685" name="Konzentration auf binnenkirchliche Aufgaben bei klarer Prägung einer religiös konservativen Außenwahrnehmung"/>
          <p:cNvSpPr txBox="1">
            <a:spLocks noGrp="1"/>
          </p:cNvSpPr>
          <p:nvPr>
            <p:ph type="title"/>
          </p:nvPr>
        </p:nvSpPr>
        <p:spPr>
          <a:xfrm>
            <a:off x="213837" y="209322"/>
            <a:ext cx="10178392" cy="943431"/>
          </a:xfrm>
          <a:prstGeom prst="rect">
            <a:avLst/>
          </a:prstGeom>
        </p:spPr>
        <p:txBody>
          <a:bodyPr/>
          <a:lstStyle/>
          <a:p>
            <a:r>
              <a:t>Konzentration auf binnenkirchliche Aufgaben bei klarer Prägung einer religiös konservativen Außenwahrnehmung</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 name="Bildplatzhalter 10" descr="Bildplatzhalter 10"/>
          <p:cNvPicPr>
            <a:picLocks noGrp="1" noChangeAspect="1"/>
          </p:cNvPicPr>
          <p:nvPr>
            <p:ph type="pic" idx="21"/>
          </p:nvPr>
        </p:nvPicPr>
        <p:blipFill>
          <a:blip r:embed="rId2">
            <a:extLst/>
          </a:blip>
          <a:srcRect l="20975" t="23294" r="22792" b="39117"/>
          <a:stretch>
            <a:fillRect/>
          </a:stretch>
        </p:blipFill>
        <p:spPr>
          <a:xfrm>
            <a:off x="-6" y="0"/>
            <a:ext cx="12209464" cy="4590597"/>
          </a:xfrm>
          <a:custGeom>
            <a:avLst/>
            <a:gdLst/>
            <a:ahLst/>
            <a:cxnLst>
              <a:cxn ang="0">
                <a:pos x="wd2" y="hd2"/>
              </a:cxn>
              <a:cxn ang="5400000">
                <a:pos x="wd2" y="hd2"/>
              </a:cxn>
              <a:cxn ang="10800000">
                <a:pos x="wd2" y="hd2"/>
              </a:cxn>
              <a:cxn ang="16200000">
                <a:pos x="wd2" y="hd2"/>
              </a:cxn>
            </a:cxnLst>
            <a:rect l="0" t="0" r="r" b="b"/>
            <a:pathLst>
              <a:path w="21600" h="20334" extrusionOk="0">
                <a:moveTo>
                  <a:pt x="0" y="0"/>
                </a:moveTo>
                <a:lnTo>
                  <a:pt x="0" y="19731"/>
                </a:lnTo>
                <a:cubicBezTo>
                  <a:pt x="6630" y="21600"/>
                  <a:pt x="15717" y="18757"/>
                  <a:pt x="21600" y="16187"/>
                </a:cubicBezTo>
                <a:cubicBezTo>
                  <a:pt x="21590" y="10791"/>
                  <a:pt x="21579" y="5395"/>
                  <a:pt x="21569" y="0"/>
                </a:cubicBezTo>
                <a:lnTo>
                  <a:pt x="0" y="0"/>
                </a:lnTo>
                <a:close/>
              </a:path>
            </a:pathLst>
          </a:custGeom>
          <a:effectLst>
            <a:outerShdw blurRad="63500" dist="25400" dir="5400000" rotWithShape="0">
              <a:schemeClr val="accent5">
                <a:lumOff val="15343"/>
                <a:alpha val="50000"/>
              </a:schemeClr>
            </a:outerShdw>
          </a:effectLst>
        </p:spPr>
      </p:pic>
      <p:sp>
        <p:nvSpPr>
          <p:cNvPr id="457" name="Kirche der Gläubigen und Bedürftigen"/>
          <p:cNvSpPr txBox="1">
            <a:spLocks noGrp="1"/>
          </p:cNvSpPr>
          <p:nvPr>
            <p:ph type="subTitle" sz="quarter" idx="1"/>
          </p:nvPr>
        </p:nvSpPr>
        <p:spPr>
          <a:xfrm>
            <a:off x="369028" y="4796968"/>
            <a:ext cx="9022026" cy="943432"/>
          </a:xfrm>
          <a:prstGeom prst="rect">
            <a:avLst/>
          </a:prstGeom>
        </p:spPr>
        <p:txBody>
          <a:bodyPr/>
          <a:lstStyle>
            <a:lvl1pPr>
              <a:lnSpc>
                <a:spcPct val="100000"/>
              </a:lnSpc>
            </a:lvl1pPr>
          </a:lstStyle>
          <a:p>
            <a:r>
              <a:rPr lang="de-DE" dirty="0"/>
              <a:t>Kirche aus lebensverändernder Kraft des Evangeliums und Einsatz für die Gesellschaft</a:t>
            </a:r>
            <a:endParaRPr dirty="0"/>
          </a:p>
        </p:txBody>
      </p:sp>
      <p:sp>
        <p:nvSpPr>
          <p:cNvPr id="458" name="Textplatzhalter 11"/>
          <p:cNvSpPr>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Kirchenbild des Ziebildes 2030+ für das Erzbistum Paderborn</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88" name="Die Verbreitung und das Praktizieren des katholischen Glaubens sowie die Erfüllung seelsorgerischer Aufgaben gegenüber den eigenen Mitgliedern bilden den inhaltlichen Kern der Angebote. Aktivitäten im Rahmen eines erweiterten sozialen Engagements werden "/>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Verbreitung und das Praktizieren des katholischen Glaubens sowie die Erfüllung seelsorgerischer Aufgaben gegenüber den eigenen Mitgliedern bilden den inhaltlichen Kern der Angebote. Aktivitäten im Rahmen eines erweiterten sozialen Engagements werden zur Bündelung der Ressourcen bewusst reduziert. Diakonische Handlungsschwerpunkte innerhalb der Gemeinde werden so enger gefasst und die Trägerschaft sozialer Einrichtungen unter ökonomischen Kriterien geprüft.</a:t>
            </a:r>
          </a:p>
          <a:p>
            <a:pPr defTabSz="457200">
              <a:lnSpc>
                <a:spcPct val="100000"/>
              </a:lnSpc>
              <a:spcBef>
                <a:spcPts val="0"/>
              </a:spcBef>
            </a:pPr>
            <a:endParaRPr/>
          </a:p>
          <a:p>
            <a:pPr defTabSz="457200">
              <a:lnSpc>
                <a:spcPct val="100000"/>
              </a:lnSpc>
              <a:spcBef>
                <a:spcPts val="0"/>
              </a:spcBef>
            </a:pPr>
            <a:r>
              <a:t>Während der direkte Glaubensbezug der pastoralen Arbeit erhalten bleibt, müssen neue Zugänge zur Erreichung distanziert Gläubiger und der Stärkung des Erwachsenenpastoral geschaffen werden. Dies umfasst verschiedene Aspekte. So gilt es generell, die inhaltliche Schwelligkeit von Formaten zu reduzieren und diese zielgruppenorientierter zu gestalten. </a:t>
            </a:r>
          </a:p>
          <a:p>
            <a:pPr defTabSz="457200">
              <a:lnSpc>
                <a:spcPct val="100000"/>
              </a:lnSpc>
              <a:spcBef>
                <a:spcPts val="0"/>
              </a:spcBef>
            </a:pPr>
            <a:endParaRPr/>
          </a:p>
          <a:p>
            <a:pPr defTabSz="457200">
              <a:lnSpc>
                <a:spcPct val="100000"/>
              </a:lnSpc>
              <a:spcBef>
                <a:spcPts val="0"/>
              </a:spcBef>
            </a:pPr>
            <a:r>
              <a:t>Darüber hinaus können punktuelle Angebote zu lebensindividuellen Anlässen entwickelt werden, die sich verstärkt als „Services“ an sporadisch praktizierende Gläubige richten. Nicht zuletzt sollten Formen gefunden werden, welche individuelle Glaubenspraktiken auch jenseits der Gemeinschaft unterstützen. Online-Lösungen können hier eine wesentliche Rolle spielen.</a:t>
            </a:r>
          </a:p>
        </p:txBody>
      </p:sp>
      <p:sp>
        <p:nvSpPr>
          <p:cNvPr id="689" name="Erweiterung glaubenszentrierter Formate zur Ausschöpfung religiöser Zielgruppen"/>
          <p:cNvSpPr txBox="1">
            <a:spLocks noGrp="1"/>
          </p:cNvSpPr>
          <p:nvPr>
            <p:ph type="title"/>
          </p:nvPr>
        </p:nvSpPr>
        <p:spPr>
          <a:xfrm>
            <a:off x="213837" y="209322"/>
            <a:ext cx="10178392" cy="943431"/>
          </a:xfrm>
          <a:prstGeom prst="rect">
            <a:avLst/>
          </a:prstGeom>
        </p:spPr>
        <p:txBody>
          <a:bodyPr/>
          <a:lstStyle/>
          <a:p>
            <a:r>
              <a:t>Erweiterung glaubenszentrierter Formate zur Ausschöpfung religiöser Zielgruppen</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92" name="Die Erschließung erweiterter Zielgruppen erfordert die Schaffung neuer Verkündigungswege und Gelegenheiten jenseits der klassischen Pfarrgemeinde. Diese erfahren eine zunehmende Verdichtung. Ergänzend muss die Kirche aktiv in den Lebenswelten der Mensche"/>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Erschließung erweiterter Zielgruppen erfordert die Schaffung neuer Verkündigungswege und Gelegenheiten jenseits der klassischen Pfarrgemeinde. Diese erfahren eine zunehmende Verdichtung. Ergänzend muss die Kirche aktiv in den Lebenswelten der Menschen sichtbar werden und neue Orte schaffen. </a:t>
            </a:r>
          </a:p>
          <a:p>
            <a:pPr defTabSz="457200">
              <a:lnSpc>
                <a:spcPct val="100000"/>
              </a:lnSpc>
              <a:spcBef>
                <a:spcPts val="0"/>
              </a:spcBef>
            </a:pPr>
            <a:endParaRPr/>
          </a:p>
          <a:p>
            <a:pPr defTabSz="457200">
              <a:lnSpc>
                <a:spcPct val="100000"/>
              </a:lnSpc>
              <a:spcBef>
                <a:spcPts val="0"/>
              </a:spcBef>
            </a:pPr>
            <a:r>
              <a:t>Dies gilt in den Kategorien (Kindergärten, Krankenhäuser etc.), die eine zunehmende Bedeutung erhalten, ebenso wie in der Gemeinde. Insbesondere attraktive und professionelle Online-Kanäle spielen in diesem Kontext eine wesentliche Rolle.</a:t>
            </a:r>
          </a:p>
          <a:p>
            <a:pPr defTabSz="457200">
              <a:lnSpc>
                <a:spcPct val="100000"/>
              </a:lnSpc>
              <a:spcBef>
                <a:spcPts val="0"/>
              </a:spcBef>
            </a:pPr>
            <a:endParaRPr/>
          </a:p>
          <a:p>
            <a:pPr defTabSz="457200">
              <a:lnSpc>
                <a:spcPct val="100000"/>
              </a:lnSpc>
              <a:spcBef>
                <a:spcPts val="0"/>
              </a:spcBef>
            </a:pPr>
            <a:r>
              <a:t>Die Vielfalt zielgruppengerechter Angebote bei begrenzten Ressourcen macht jedoch nicht Alles überall leistbar. Attraktive Angebote werden daher zunehmend regional verdichtet. So entstehen Leuchttürme in Form spezialisierter Kompetenzzentren.</a:t>
            </a:r>
          </a:p>
          <a:p>
            <a:pPr defTabSz="457200">
              <a:lnSpc>
                <a:spcPct val="100000"/>
              </a:lnSpc>
              <a:spcBef>
                <a:spcPts val="0"/>
              </a:spcBef>
            </a:pPr>
            <a:r>
              <a:t>Generell muss das Bild des „Kirchenhauses“ als zentraler Versammlungsort durch das Verständnis einer „Kirche als Samenkorn“ abgelöst werden, die an vielen verstreuten Punkten erlebbar wird und auf die Menschen zugeht.</a:t>
            </a:r>
          </a:p>
        </p:txBody>
      </p:sp>
      <p:sp>
        <p:nvSpPr>
          <p:cNvPr id="693" name="Neue Wege durch Leuchttürme und Online-Formate"/>
          <p:cNvSpPr txBox="1">
            <a:spLocks noGrp="1"/>
          </p:cNvSpPr>
          <p:nvPr>
            <p:ph type="title"/>
          </p:nvPr>
        </p:nvSpPr>
        <p:spPr>
          <a:xfrm>
            <a:off x="213837" y="209322"/>
            <a:ext cx="10178392" cy="638063"/>
          </a:xfrm>
          <a:prstGeom prst="rect">
            <a:avLst/>
          </a:prstGeom>
        </p:spPr>
        <p:txBody>
          <a:bodyPr/>
          <a:lstStyle/>
          <a:p>
            <a:r>
              <a:t>Neue Wege durch Leuchttürme und Online-Formate</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696" name="Die Zentralität der Verbreitung des Glaubens in seiner traditionellen und expliziten Form stellt hohe Ansprüche an die interne Evangelisierung der Organisation und führt zu einer prominenten Rolle von Priestern/ Geweihten, die überwiegend die Leitungspos"/>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Die Zentralität der Verbreitung des Glaubens in seiner traditionellen und expliziten Form stellt hohe Ansprüche an die interne Evangelisierung der Organisation und führt zu einer prominenten Rolle von Priestern/ Geweihten, die überwiegend die Leitungspositionen besetzen. Den hieraus resultierenden Personalengpässen wird im Kern durch die Verdichtung der pastoralen Räume und der Entwicklung von Leuchttürmen Rechnung getragen.</a:t>
            </a:r>
          </a:p>
          <a:p>
            <a:pPr defTabSz="457200">
              <a:lnSpc>
                <a:spcPct val="100000"/>
              </a:lnSpc>
              <a:spcBef>
                <a:spcPts val="0"/>
              </a:spcBef>
            </a:pPr>
            <a:endParaRPr/>
          </a:p>
          <a:p>
            <a:pPr defTabSz="457200">
              <a:lnSpc>
                <a:spcPct val="100000"/>
              </a:lnSpc>
              <a:spcBef>
                <a:spcPts val="0"/>
              </a:spcBef>
            </a:pPr>
            <a:r>
              <a:t>Generell wird bewusst auf die primär professionelle Erfüllung von Aufgaben in Verkündigung und Diakonie durch haupt- und ehrenamtliche Mitarbeiter gesetzt. Das Handeln dieser Personen im Sinne des Evangeliums wird primär durch eine gestärkte und exponierte Position der Priester/ Geweihten gesichert, welche zentrale Leitungsfunktionen besetzen.</a:t>
            </a:r>
          </a:p>
        </p:txBody>
      </p:sp>
      <p:sp>
        <p:nvSpPr>
          <p:cNvPr id="697" name="Fokussierung auf professionelle Aufgabenerfüllung durch Priester und haupt- und ehrenamtliche Mitarbeiter"/>
          <p:cNvSpPr txBox="1">
            <a:spLocks noGrp="1"/>
          </p:cNvSpPr>
          <p:nvPr>
            <p:ph type="title"/>
          </p:nvPr>
        </p:nvSpPr>
        <p:spPr>
          <a:xfrm>
            <a:off x="213837" y="209322"/>
            <a:ext cx="10178392" cy="943431"/>
          </a:xfrm>
          <a:prstGeom prst="rect">
            <a:avLst/>
          </a:prstGeom>
        </p:spPr>
        <p:txBody>
          <a:bodyPr/>
          <a:lstStyle/>
          <a:p>
            <a:r>
              <a:t>Fokussierung auf professionelle Aufgabenerfüllung durch Priester und haupt- und ehrenamtliche Mitarbeiter</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700" name="Neue und zielgruppespezifische Wege der Evangelisierung verlangen zunehmende Freiheiten in der Organisation. Ausgehend vom gemeinsam getragenen Zielbild werden wesentliche Standards und Leitplanken des Handelns entwickelt. In diesem Rahmen wachsen die Fr"/>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Neue und zielgruppespezifische Wege der Evangelisierung verlangen zunehmende Freiheiten in der Organisation. Ausgehend vom gemeinsam getragenen Zielbild werden wesentliche Standards und Leitplanken des Handelns entwickelt. In diesem Rahmen wachsen die Freiräume des Einzelnen, insbesondere in den pastoralen Räumen. </a:t>
            </a:r>
          </a:p>
          <a:p>
            <a:pPr defTabSz="457200">
              <a:lnSpc>
                <a:spcPct val="100000"/>
              </a:lnSpc>
              <a:spcBef>
                <a:spcPts val="0"/>
              </a:spcBef>
            </a:pPr>
            <a:endParaRPr/>
          </a:p>
          <a:p>
            <a:pPr defTabSz="457200">
              <a:lnSpc>
                <a:spcPct val="100000"/>
              </a:lnSpc>
              <a:spcBef>
                <a:spcPts val="0"/>
              </a:spcBef>
            </a:pPr>
            <a:r>
              <a:t>Die Kontrolle vereinbarter Zielgrößen schafft in diesem Zusammenhang eine Verbindlichkeit des Handelns und stellt sicher, dass trotz einer wachsenden Pluralität der beschrittenen Wege das gemeinsame Ziel erreicht wird.</a:t>
            </a:r>
          </a:p>
          <a:p>
            <a:pPr defTabSz="457200">
              <a:lnSpc>
                <a:spcPct val="100000"/>
              </a:lnSpc>
              <a:spcBef>
                <a:spcPts val="0"/>
              </a:spcBef>
            </a:pPr>
            <a:r>
              <a:t>Während Innovationen grundsätzlich honoriert werden, stellt die aktive Förderung entsprechender Strukturen kein zentrales Thema dar. </a:t>
            </a:r>
          </a:p>
          <a:p>
            <a:pPr defTabSz="457200">
              <a:lnSpc>
                <a:spcPct val="100000"/>
              </a:lnSpc>
              <a:spcBef>
                <a:spcPts val="0"/>
              </a:spcBef>
            </a:pPr>
            <a:endParaRPr/>
          </a:p>
          <a:p>
            <a:pPr defTabSz="457200">
              <a:lnSpc>
                <a:spcPct val="100000"/>
              </a:lnSpc>
              <a:spcBef>
                <a:spcPts val="0"/>
              </a:spcBef>
            </a:pPr>
            <a:r>
              <a:t>Auch die Erweiterung der Gemeinde-Partizipation über Gremien und/ oder Befragungen spielt im Rahmen der betrachteten Strategie keine wesentliche Rolle.</a:t>
            </a:r>
          </a:p>
        </p:txBody>
      </p:sp>
      <p:sp>
        <p:nvSpPr>
          <p:cNvPr id="701" name="Schaffung gezielter Freiräume zu Erreichung einer geteilten Vision"/>
          <p:cNvSpPr txBox="1">
            <a:spLocks noGrp="1"/>
          </p:cNvSpPr>
          <p:nvPr>
            <p:ph type="title"/>
          </p:nvPr>
        </p:nvSpPr>
        <p:spPr>
          <a:xfrm>
            <a:off x="213837" y="209322"/>
            <a:ext cx="10178392" cy="638063"/>
          </a:xfrm>
          <a:prstGeom prst="rect">
            <a:avLst/>
          </a:prstGeom>
        </p:spPr>
        <p:txBody>
          <a:bodyPr/>
          <a:lstStyle/>
          <a:p>
            <a:r>
              <a:t>Schaffung gezielter Freiräume zu Erreichung einer geteilten Vision</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3" name="TYE_BP_KB-Navigator_Logo_RZ.png" descr="TYE_BP_KB-Navigator_Logo_RZ.png">
            <a:hlinkClick r:id="rId2"/>
          </p:cNvPr>
          <p:cNvPicPr>
            <a:picLocks noChangeAspect="1"/>
          </p:cNvPicPr>
          <p:nvPr/>
        </p:nvPicPr>
        <p:blipFill>
          <a:blip r:embed="rId3">
            <a:extLst/>
          </a:blip>
          <a:stretch>
            <a:fillRect/>
          </a:stretch>
        </p:blipFill>
        <p:spPr>
          <a:xfrm>
            <a:off x="2661478" y="1205324"/>
            <a:ext cx="6869045" cy="2447638"/>
          </a:xfrm>
          <a:prstGeom prst="rect">
            <a:avLst/>
          </a:prstGeom>
          <a:ln w="12700">
            <a:miter lim="400000"/>
          </a:ln>
        </p:spPr>
      </p:pic>
      <p:grpSp>
        <p:nvGrpSpPr>
          <p:cNvPr id="706" name="Gruppieren"/>
          <p:cNvGrpSpPr/>
          <p:nvPr/>
        </p:nvGrpSpPr>
        <p:grpSpPr>
          <a:xfrm>
            <a:off x="-258689" y="5428046"/>
            <a:ext cx="13712421" cy="1441459"/>
            <a:chOff x="0" y="0"/>
            <a:chExt cx="13712419" cy="1441458"/>
          </a:xfrm>
        </p:grpSpPr>
        <p:sp>
          <p:nvSpPr>
            <p:cNvPr id="704"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705"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Christen übernehmen die Verantwortung für ihre Kirche durch die Verbreitung des Wortes Gottes und ihrem Leben im Glauben.…"/>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Christen übernehmen die Verantwortung für ihre Kirche durch die Verbreitung des Wortes Gottes und ihrem Leben im Glauben. </a:t>
            </a:r>
          </a:p>
          <a:p>
            <a:pPr defTabSz="457200">
              <a:lnSpc>
                <a:spcPct val="100000"/>
              </a:lnSpc>
              <a:spcBef>
                <a:spcPts val="0"/>
              </a:spcBef>
            </a:pPr>
            <a:endParaRPr/>
          </a:p>
          <a:p>
            <a:pPr defTabSz="457200">
              <a:lnSpc>
                <a:spcPct val="100000"/>
              </a:lnSpc>
              <a:spcBef>
                <a:spcPts val="0"/>
              </a:spcBef>
            </a:pPr>
            <a:r>
              <a:t>Mit gesellschaftlichem Engagement und einem offenen und selbstbewussten Bekenntnis bekommt die Kirche Strahlkraft, Vertrauen und Anziehungskraft für Menschen auf der Suche.</a:t>
            </a:r>
          </a:p>
        </p:txBody>
      </p:sp>
      <p:sp>
        <p:nvSpPr>
          <p:cNvPr id="461" name="Kirche der Gläubigen und Bedürftigen"/>
          <p:cNvSpPr txBox="1">
            <a:spLocks noGrp="1"/>
          </p:cNvSpPr>
          <p:nvPr>
            <p:ph type="title"/>
          </p:nvPr>
        </p:nvSpPr>
        <p:spPr>
          <a:xfrm>
            <a:off x="213837" y="209322"/>
            <a:ext cx="10178392" cy="943431"/>
          </a:xfrm>
          <a:prstGeom prst="rect">
            <a:avLst/>
          </a:prstGeom>
        </p:spPr>
        <p:txBody>
          <a:bodyPr/>
          <a:lstStyle/>
          <a:p>
            <a:r>
              <a:rPr lang="de-DE" dirty="0"/>
              <a:t>Kirche aus lebensverändernder Kraft des Evangeliums und Einsatz für die Gesellschaft</a:t>
            </a:r>
            <a:endParaRPr lang="de-DE" dirty="0"/>
          </a:p>
        </p:txBody>
      </p:sp>
      <p:grpSp>
        <p:nvGrpSpPr>
          <p:cNvPr id="464" name="Gruppieren"/>
          <p:cNvGrpSpPr/>
          <p:nvPr/>
        </p:nvGrpSpPr>
        <p:grpSpPr>
          <a:xfrm>
            <a:off x="-258689" y="5428046"/>
            <a:ext cx="13712421" cy="1441459"/>
            <a:chOff x="0" y="0"/>
            <a:chExt cx="13712419" cy="1441458"/>
          </a:xfrm>
        </p:grpSpPr>
        <p:sp>
          <p:nvSpPr>
            <p:cNvPr id="462"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463"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Neue Formate und soziale Aktivitäten sorgen gleichermaßen für Präsenz und Innovation.…"/>
          <p:cNvSpPr txBox="1">
            <a:spLocks noGrp="1"/>
          </p:cNvSpPr>
          <p:nvPr>
            <p:ph type="body" sz="half" idx="1"/>
          </p:nvPr>
        </p:nvSpPr>
        <p:spPr>
          <a:xfrm>
            <a:off x="213836" y="1458912"/>
            <a:ext cx="5558315" cy="4608513"/>
          </a:xfrm>
          <a:prstGeom prst="rect">
            <a:avLst/>
          </a:prstGeom>
        </p:spPr>
        <p:txBody>
          <a:bodyPr/>
          <a:lstStyle/>
          <a:p>
            <a:pPr defTabSz="457200">
              <a:lnSpc>
                <a:spcPct val="100000"/>
              </a:lnSpc>
              <a:spcBef>
                <a:spcPts val="0"/>
              </a:spcBef>
            </a:pPr>
            <a:r>
              <a:t>Neue Formate und soziale Aktivitäten sorgen gleichermaßen für Präsenz und Innovation. </a:t>
            </a:r>
          </a:p>
          <a:p>
            <a:pPr defTabSz="457200">
              <a:lnSpc>
                <a:spcPct val="100000"/>
              </a:lnSpc>
              <a:spcBef>
                <a:spcPts val="0"/>
              </a:spcBef>
            </a:pPr>
            <a:endParaRPr/>
          </a:p>
          <a:p>
            <a:pPr defTabSz="457200">
              <a:lnSpc>
                <a:spcPct val="100000"/>
              </a:lnSpc>
              <a:spcBef>
                <a:spcPts val="0"/>
              </a:spcBef>
            </a:pPr>
            <a:r>
              <a:t>Echte Evangelisierung ist möglich, Chancen zur Ansprache unterschiedlicher Zielgruppen entstehen und die Bereitschaft zur Partizipation, auch in der Leitung, nimmt zu.</a:t>
            </a:r>
          </a:p>
        </p:txBody>
      </p:sp>
      <p:sp>
        <p:nvSpPr>
          <p:cNvPr id="467" name="Kirche der Gläubigen und Bedürftigen"/>
          <p:cNvSpPr txBox="1">
            <a:spLocks noGrp="1"/>
          </p:cNvSpPr>
          <p:nvPr>
            <p:ph type="title"/>
          </p:nvPr>
        </p:nvSpPr>
        <p:spPr>
          <a:xfrm>
            <a:off x="213837" y="209322"/>
            <a:ext cx="10178392" cy="943431"/>
          </a:xfrm>
          <a:prstGeom prst="rect">
            <a:avLst/>
          </a:prstGeom>
        </p:spPr>
        <p:txBody>
          <a:bodyPr/>
          <a:lstStyle/>
          <a:p>
            <a:r>
              <a:t>Kirche aus der lebensverändernden Kraft des Evangeliums und dem Einsatz für die Gesellschaft</a:t>
            </a:r>
          </a:p>
        </p:txBody>
      </p:sp>
      <p:grpSp>
        <p:nvGrpSpPr>
          <p:cNvPr id="470" name="Gruppieren"/>
          <p:cNvGrpSpPr/>
          <p:nvPr/>
        </p:nvGrpSpPr>
        <p:grpSpPr>
          <a:xfrm>
            <a:off x="-258689" y="5428046"/>
            <a:ext cx="13712421" cy="1441459"/>
            <a:chOff x="0" y="0"/>
            <a:chExt cx="13712419" cy="1441458"/>
          </a:xfrm>
        </p:grpSpPr>
        <p:sp>
          <p:nvSpPr>
            <p:cNvPr id="468" name="Freeform 10"/>
            <p:cNvSpPr/>
            <p:nvPr/>
          </p:nvSpPr>
          <p:spPr>
            <a:xfrm>
              <a:off x="-1" y="73"/>
              <a:ext cx="6857293" cy="1441311"/>
            </a:xfrm>
            <a:custGeom>
              <a:avLst/>
              <a:gdLst/>
              <a:ahLst/>
              <a:cxnLst>
                <a:cxn ang="0">
                  <a:pos x="wd2" y="hd2"/>
                </a:cxn>
                <a:cxn ang="5400000">
                  <a:pos x="wd2" y="hd2"/>
                </a:cxn>
                <a:cxn ang="10800000">
                  <a:pos x="wd2" y="hd2"/>
                </a:cxn>
                <a:cxn ang="16200000">
                  <a:pos x="wd2" y="hd2"/>
                </a:cxn>
              </a:cxnLst>
              <a:rect l="0" t="0" r="r" b="b"/>
              <a:pathLst>
                <a:path w="21600" h="21600" extrusionOk="0">
                  <a:moveTo>
                    <a:pt x="21600" y="14538"/>
                  </a:moveTo>
                  <a:lnTo>
                    <a:pt x="21268" y="14538"/>
                  </a:lnTo>
                  <a:lnTo>
                    <a:pt x="20395" y="6480"/>
                  </a:lnTo>
                  <a:lnTo>
                    <a:pt x="20395" y="5068"/>
                  </a:lnTo>
                  <a:lnTo>
                    <a:pt x="20273" y="5068"/>
                  </a:lnTo>
                  <a:lnTo>
                    <a:pt x="20273" y="6480"/>
                  </a:lnTo>
                  <a:lnTo>
                    <a:pt x="19400" y="14538"/>
                  </a:lnTo>
                  <a:lnTo>
                    <a:pt x="19033" y="14538"/>
                  </a:lnTo>
                  <a:lnTo>
                    <a:pt x="19033" y="8723"/>
                  </a:lnTo>
                  <a:lnTo>
                    <a:pt x="18614" y="8723"/>
                  </a:lnTo>
                  <a:lnTo>
                    <a:pt x="18614" y="6480"/>
                  </a:lnTo>
                  <a:lnTo>
                    <a:pt x="18073" y="6480"/>
                  </a:lnTo>
                  <a:lnTo>
                    <a:pt x="18073" y="5068"/>
                  </a:lnTo>
                  <a:lnTo>
                    <a:pt x="17951" y="5068"/>
                  </a:lnTo>
                  <a:lnTo>
                    <a:pt x="17951" y="6480"/>
                  </a:lnTo>
                  <a:lnTo>
                    <a:pt x="17462" y="6480"/>
                  </a:lnTo>
                  <a:lnTo>
                    <a:pt x="17462" y="8723"/>
                  </a:lnTo>
                  <a:lnTo>
                    <a:pt x="17008" y="8723"/>
                  </a:lnTo>
                  <a:lnTo>
                    <a:pt x="17008" y="10883"/>
                  </a:lnTo>
                  <a:lnTo>
                    <a:pt x="16623" y="10883"/>
                  </a:lnTo>
                  <a:lnTo>
                    <a:pt x="16623" y="7062"/>
                  </a:lnTo>
                  <a:lnTo>
                    <a:pt x="15349" y="1246"/>
                  </a:lnTo>
                  <a:lnTo>
                    <a:pt x="14057" y="7062"/>
                  </a:lnTo>
                  <a:lnTo>
                    <a:pt x="14057" y="10883"/>
                  </a:lnTo>
                  <a:lnTo>
                    <a:pt x="13550" y="10883"/>
                  </a:lnTo>
                  <a:lnTo>
                    <a:pt x="13550" y="3240"/>
                  </a:lnTo>
                  <a:lnTo>
                    <a:pt x="12764" y="3240"/>
                  </a:lnTo>
                  <a:lnTo>
                    <a:pt x="12764" y="1246"/>
                  </a:lnTo>
                  <a:lnTo>
                    <a:pt x="12607" y="1246"/>
                  </a:lnTo>
                  <a:lnTo>
                    <a:pt x="12607" y="3240"/>
                  </a:lnTo>
                  <a:lnTo>
                    <a:pt x="11769" y="3240"/>
                  </a:lnTo>
                  <a:lnTo>
                    <a:pt x="11769" y="7477"/>
                  </a:lnTo>
                  <a:lnTo>
                    <a:pt x="11490" y="7477"/>
                  </a:lnTo>
                  <a:lnTo>
                    <a:pt x="11490" y="5068"/>
                  </a:lnTo>
                  <a:lnTo>
                    <a:pt x="10948" y="5068"/>
                  </a:lnTo>
                  <a:lnTo>
                    <a:pt x="10948" y="3655"/>
                  </a:lnTo>
                  <a:lnTo>
                    <a:pt x="10774" y="3655"/>
                  </a:lnTo>
                  <a:lnTo>
                    <a:pt x="10774" y="5068"/>
                  </a:lnTo>
                  <a:lnTo>
                    <a:pt x="10232" y="5068"/>
                  </a:lnTo>
                  <a:lnTo>
                    <a:pt x="10232" y="7477"/>
                  </a:lnTo>
                  <a:lnTo>
                    <a:pt x="10163" y="7477"/>
                  </a:lnTo>
                  <a:lnTo>
                    <a:pt x="10163" y="2492"/>
                  </a:lnTo>
                  <a:lnTo>
                    <a:pt x="9324" y="2492"/>
                  </a:lnTo>
                  <a:lnTo>
                    <a:pt x="9324" y="0"/>
                  </a:lnTo>
                  <a:lnTo>
                    <a:pt x="9115" y="0"/>
                  </a:lnTo>
                  <a:lnTo>
                    <a:pt x="9115" y="2492"/>
                  </a:lnTo>
                  <a:lnTo>
                    <a:pt x="8032" y="2492"/>
                  </a:lnTo>
                  <a:lnTo>
                    <a:pt x="8032" y="12295"/>
                  </a:lnTo>
                  <a:lnTo>
                    <a:pt x="7543" y="14788"/>
                  </a:lnTo>
                  <a:lnTo>
                    <a:pt x="7543" y="11548"/>
                  </a:lnTo>
                  <a:lnTo>
                    <a:pt x="6758" y="8723"/>
                  </a:lnTo>
                  <a:lnTo>
                    <a:pt x="6426" y="9720"/>
                  </a:lnTo>
                  <a:lnTo>
                    <a:pt x="6426" y="9138"/>
                  </a:lnTo>
                  <a:lnTo>
                    <a:pt x="6216" y="9138"/>
                  </a:lnTo>
                  <a:lnTo>
                    <a:pt x="6216" y="10551"/>
                  </a:lnTo>
                  <a:lnTo>
                    <a:pt x="5919" y="11548"/>
                  </a:lnTo>
                  <a:lnTo>
                    <a:pt x="5919" y="14123"/>
                  </a:lnTo>
                  <a:lnTo>
                    <a:pt x="4523" y="10302"/>
                  </a:lnTo>
                  <a:lnTo>
                    <a:pt x="3475" y="14123"/>
                  </a:lnTo>
                  <a:lnTo>
                    <a:pt x="3475" y="9720"/>
                  </a:lnTo>
                  <a:lnTo>
                    <a:pt x="3108" y="9720"/>
                  </a:lnTo>
                  <a:lnTo>
                    <a:pt x="3108" y="12295"/>
                  </a:lnTo>
                  <a:lnTo>
                    <a:pt x="2445" y="9720"/>
                  </a:lnTo>
                  <a:lnTo>
                    <a:pt x="1694" y="13708"/>
                  </a:lnTo>
                  <a:lnTo>
                    <a:pt x="1694" y="16366"/>
                  </a:lnTo>
                  <a:lnTo>
                    <a:pt x="1397" y="16366"/>
                  </a:lnTo>
                  <a:lnTo>
                    <a:pt x="1397" y="13957"/>
                  </a:lnTo>
                  <a:lnTo>
                    <a:pt x="698" y="11298"/>
                  </a:lnTo>
                  <a:lnTo>
                    <a:pt x="0" y="13957"/>
                  </a:lnTo>
                  <a:lnTo>
                    <a:pt x="0" y="21600"/>
                  </a:lnTo>
                  <a:lnTo>
                    <a:pt x="21600" y="21600"/>
                  </a:lnTo>
                  <a:lnTo>
                    <a:pt x="21600" y="14538"/>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sp>
          <p:nvSpPr>
            <p:cNvPr id="469" name="Freeform 14"/>
            <p:cNvSpPr/>
            <p:nvPr/>
          </p:nvSpPr>
          <p:spPr>
            <a:xfrm>
              <a:off x="6854416" y="-1"/>
              <a:ext cx="6858004" cy="1441460"/>
            </a:xfrm>
            <a:custGeom>
              <a:avLst/>
              <a:gdLst/>
              <a:ahLst/>
              <a:cxnLst>
                <a:cxn ang="0">
                  <a:pos x="wd2" y="hd2"/>
                </a:cxn>
                <a:cxn ang="5400000">
                  <a:pos x="wd2" y="hd2"/>
                </a:cxn>
                <a:cxn ang="10800000">
                  <a:pos x="wd2" y="hd2"/>
                </a:cxn>
                <a:cxn ang="16200000">
                  <a:pos x="wd2" y="hd2"/>
                </a:cxn>
              </a:cxnLst>
              <a:rect l="0" t="0" r="r" b="b"/>
              <a:pathLst>
                <a:path w="21600" h="21600" extrusionOk="0">
                  <a:moveTo>
                    <a:pt x="21600" y="11132"/>
                  </a:moveTo>
                  <a:lnTo>
                    <a:pt x="20448" y="4486"/>
                  </a:lnTo>
                  <a:lnTo>
                    <a:pt x="19155" y="11132"/>
                  </a:lnTo>
                  <a:lnTo>
                    <a:pt x="19155" y="13375"/>
                  </a:lnTo>
                  <a:lnTo>
                    <a:pt x="18789" y="13375"/>
                  </a:lnTo>
                  <a:lnTo>
                    <a:pt x="18789" y="3240"/>
                  </a:lnTo>
                  <a:lnTo>
                    <a:pt x="17951" y="3240"/>
                  </a:lnTo>
                  <a:lnTo>
                    <a:pt x="17951" y="1246"/>
                  </a:lnTo>
                  <a:lnTo>
                    <a:pt x="17741" y="1246"/>
                  </a:lnTo>
                  <a:lnTo>
                    <a:pt x="17741" y="3240"/>
                  </a:lnTo>
                  <a:lnTo>
                    <a:pt x="16920" y="3240"/>
                  </a:lnTo>
                  <a:lnTo>
                    <a:pt x="16920" y="7477"/>
                  </a:lnTo>
                  <a:lnTo>
                    <a:pt x="16589" y="7477"/>
                  </a:lnTo>
                  <a:lnTo>
                    <a:pt x="16589" y="5068"/>
                  </a:lnTo>
                  <a:lnTo>
                    <a:pt x="16047" y="5068"/>
                  </a:lnTo>
                  <a:lnTo>
                    <a:pt x="16047" y="3655"/>
                  </a:lnTo>
                  <a:lnTo>
                    <a:pt x="15873" y="3655"/>
                  </a:lnTo>
                  <a:lnTo>
                    <a:pt x="15873" y="5068"/>
                  </a:lnTo>
                  <a:lnTo>
                    <a:pt x="15296" y="5068"/>
                  </a:lnTo>
                  <a:lnTo>
                    <a:pt x="15296" y="7477"/>
                  </a:lnTo>
                  <a:lnTo>
                    <a:pt x="14877" y="7477"/>
                  </a:lnTo>
                  <a:lnTo>
                    <a:pt x="14877" y="2492"/>
                  </a:lnTo>
                  <a:lnTo>
                    <a:pt x="14057" y="2492"/>
                  </a:lnTo>
                  <a:lnTo>
                    <a:pt x="14057" y="0"/>
                  </a:lnTo>
                  <a:lnTo>
                    <a:pt x="13812" y="0"/>
                  </a:lnTo>
                  <a:lnTo>
                    <a:pt x="13812" y="2492"/>
                  </a:lnTo>
                  <a:lnTo>
                    <a:pt x="12695" y="2492"/>
                  </a:lnTo>
                  <a:lnTo>
                    <a:pt x="12695" y="6314"/>
                  </a:lnTo>
                  <a:lnTo>
                    <a:pt x="12031" y="6314"/>
                  </a:lnTo>
                  <a:lnTo>
                    <a:pt x="12031" y="9720"/>
                  </a:lnTo>
                  <a:lnTo>
                    <a:pt x="11368" y="6314"/>
                  </a:lnTo>
                  <a:lnTo>
                    <a:pt x="10617" y="11298"/>
                  </a:lnTo>
                  <a:lnTo>
                    <a:pt x="10617" y="11963"/>
                  </a:lnTo>
                  <a:lnTo>
                    <a:pt x="9202" y="7062"/>
                  </a:lnTo>
                  <a:lnTo>
                    <a:pt x="7788" y="11963"/>
                  </a:lnTo>
                  <a:lnTo>
                    <a:pt x="7788" y="14954"/>
                  </a:lnTo>
                  <a:lnTo>
                    <a:pt x="7508" y="14954"/>
                  </a:lnTo>
                  <a:lnTo>
                    <a:pt x="7508" y="11714"/>
                  </a:lnTo>
                  <a:lnTo>
                    <a:pt x="6793" y="8308"/>
                  </a:lnTo>
                  <a:lnTo>
                    <a:pt x="6094" y="11714"/>
                  </a:lnTo>
                  <a:lnTo>
                    <a:pt x="6094" y="14954"/>
                  </a:lnTo>
                  <a:lnTo>
                    <a:pt x="5797" y="14954"/>
                  </a:lnTo>
                  <a:lnTo>
                    <a:pt x="5797" y="11298"/>
                  </a:lnTo>
                  <a:lnTo>
                    <a:pt x="5046" y="6314"/>
                  </a:lnTo>
                  <a:lnTo>
                    <a:pt x="4383" y="9720"/>
                  </a:lnTo>
                  <a:lnTo>
                    <a:pt x="4383" y="6314"/>
                  </a:lnTo>
                  <a:lnTo>
                    <a:pt x="4016" y="6314"/>
                  </a:lnTo>
                  <a:lnTo>
                    <a:pt x="4016" y="11963"/>
                  </a:lnTo>
                  <a:lnTo>
                    <a:pt x="3021" y="7062"/>
                  </a:lnTo>
                  <a:lnTo>
                    <a:pt x="1606" y="11963"/>
                  </a:lnTo>
                  <a:lnTo>
                    <a:pt x="1606" y="8723"/>
                  </a:lnTo>
                  <a:lnTo>
                    <a:pt x="1327" y="7311"/>
                  </a:lnTo>
                  <a:lnTo>
                    <a:pt x="1327" y="5234"/>
                  </a:lnTo>
                  <a:lnTo>
                    <a:pt x="1065" y="5234"/>
                  </a:lnTo>
                  <a:lnTo>
                    <a:pt x="1065" y="6314"/>
                  </a:lnTo>
                  <a:lnTo>
                    <a:pt x="786" y="4902"/>
                  </a:lnTo>
                  <a:lnTo>
                    <a:pt x="0" y="8723"/>
                  </a:lnTo>
                  <a:lnTo>
                    <a:pt x="0" y="21600"/>
                  </a:lnTo>
                  <a:lnTo>
                    <a:pt x="21600" y="21600"/>
                  </a:lnTo>
                  <a:lnTo>
                    <a:pt x="21600" y="11132"/>
                  </a:lnTo>
                  <a:close/>
                </a:path>
              </a:pathLst>
            </a:custGeom>
            <a:solidFill>
              <a:schemeClr val="accent4"/>
            </a:solidFill>
            <a:ln w="12700" cap="flat">
              <a:noFill/>
              <a:miter lim="400000"/>
            </a:ln>
            <a:effectLst/>
          </p:spPr>
          <p:txBody>
            <a:bodyPr wrap="square" lIns="45718" tIns="45718" rIns="45718" bIns="45718" numCol="1" anchor="t">
              <a:noAutofit/>
            </a:bodyPr>
            <a:lstStyle/>
            <a:p>
              <a:pPr>
                <a:defRPr sz="1600">
                  <a:latin typeface="+mn-lt"/>
                  <a:ea typeface="+mn-ea"/>
                  <a:cs typeface="+mn-cs"/>
                  <a:sym typeface="Calibri"/>
                </a:defRPr>
              </a:pPr>
              <a:endParaRPr/>
            </a:p>
          </p:txBody>
        </p:sp>
      </p:grpSp>
      <p:grpSp>
        <p:nvGrpSpPr>
          <p:cNvPr id="473" name="Ovale Legende 42">
            <a:hlinkClick r:id="rId2" action="ppaction://hlinksldjump"/>
          </p:cNvPr>
          <p:cNvGrpSpPr/>
          <p:nvPr/>
        </p:nvGrpSpPr>
        <p:grpSpPr>
          <a:xfrm>
            <a:off x="7175872" y="2305636"/>
            <a:ext cx="1498748" cy="1033053"/>
            <a:chOff x="0" y="0"/>
            <a:chExt cx="1498746" cy="1033051"/>
          </a:xfrm>
        </p:grpSpPr>
        <p:sp>
          <p:nvSpPr>
            <p:cNvPr id="471"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472" name="Mehr Details"/>
            <p:cNvSpPr txBox="1"/>
            <p:nvPr/>
          </p:nvSpPr>
          <p:spPr>
            <a:xfrm>
              <a:off x="260963" y="413418"/>
              <a:ext cx="976821" cy="206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Mehr Details</a:t>
              </a:r>
            </a:p>
          </p:txBody>
        </p:sp>
      </p:grpSp>
      <p:grpSp>
        <p:nvGrpSpPr>
          <p:cNvPr id="476" name="Ovale Legende 42">
            <a:hlinkClick r:id="rId3" action="ppaction://hlinksldjump"/>
          </p:cNvPr>
          <p:cNvGrpSpPr/>
          <p:nvPr/>
        </p:nvGrpSpPr>
        <p:grpSpPr>
          <a:xfrm>
            <a:off x="8881025" y="3031185"/>
            <a:ext cx="1498748" cy="1033053"/>
            <a:chOff x="0" y="0"/>
            <a:chExt cx="1498746" cy="1033051"/>
          </a:xfrm>
        </p:grpSpPr>
        <p:sp>
          <p:nvSpPr>
            <p:cNvPr id="474" name="Sprechblase"/>
            <p:cNvSpPr/>
            <p:nvPr/>
          </p:nvSpPr>
          <p:spPr>
            <a:xfrm>
              <a:off x="0" y="0"/>
              <a:ext cx="1498748" cy="1033052"/>
            </a:xfrm>
            <a:prstGeom prst="wedgeEllipseCallout">
              <a:avLst>
                <a:gd name="adj1" fmla="val 30475"/>
                <a:gd name="adj2" fmla="val 65636"/>
              </a:avLst>
            </a:prstGeom>
            <a:solidFill>
              <a:srgbClr val="D0E2EC"/>
            </a:solidFill>
            <a:ln w="12700" cap="flat">
              <a:noFill/>
              <a:miter lim="400000"/>
            </a:ln>
            <a:effectLst/>
          </p:spPr>
          <p:txBody>
            <a:bodyPr wrap="square" lIns="45718" tIns="45718" rIns="45718" bIns="45718" numCol="1" anchor="ctr">
              <a:noAutofit/>
            </a:bodyPr>
            <a:lstStyle/>
            <a:p>
              <a:pPr algn="ctr">
                <a:defRPr>
                  <a:latin typeface="+mn-lt"/>
                  <a:ea typeface="+mn-ea"/>
                  <a:cs typeface="+mn-cs"/>
                  <a:sym typeface="Calibri"/>
                </a:defRPr>
              </a:pPr>
              <a:endParaRPr/>
            </a:p>
          </p:txBody>
        </p:sp>
        <p:sp>
          <p:nvSpPr>
            <p:cNvPr id="475" name="Zum nächsten Kirchenbild"/>
            <p:cNvSpPr txBox="1"/>
            <p:nvPr/>
          </p:nvSpPr>
          <p:spPr>
            <a:xfrm>
              <a:off x="260963" y="349918"/>
              <a:ext cx="976821" cy="3332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1474" tIns="41474" rIns="41474" bIns="41474" numCol="1" anchor="ctr">
              <a:spAutoFit/>
            </a:bodyPr>
            <a:lstStyle>
              <a:lvl1pPr algn="ctr">
                <a:defRPr sz="900">
                  <a:latin typeface="Arial"/>
                  <a:ea typeface="Arial"/>
                  <a:cs typeface="Arial"/>
                  <a:sym typeface="Arial"/>
                </a:defRPr>
              </a:lvl1pPr>
            </a:lstStyle>
            <a:p>
              <a:r>
                <a:t>Zum nächsten Kirchenbild</a:t>
              </a:r>
            </a:p>
          </p:txBody>
        </p:sp>
      </p:gr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479" name="In einem Umfeld wachsender Säkularität und postmoderner Spiritualität positioniert sich die Kirche im Erzbistum bewusst als primär religiös geprägte Institution. Glaubensthemen sind expliziter und stets sichtbarer Teil des Handels und die Verbreitung des"/>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In einem Umfeld wachsender Säkularität und postmoderner Spiritualität positioniert sich die Kirche im Erzbistum bewusst als primär religiös geprägte Institution. Glaubensthemen sind expliziter und stets sichtbarer Teil des Handels und die Verbreitung des katholischen Glaubens in seiner traditionellen Form ist zentraler Bestandteil der kirchlichen Mission.</a:t>
            </a:r>
          </a:p>
          <a:p>
            <a:pPr defTabSz="457200">
              <a:lnSpc>
                <a:spcPct val="100000"/>
              </a:lnSpc>
              <a:spcBef>
                <a:spcPts val="0"/>
              </a:spcBef>
            </a:pPr>
            <a:endParaRPr/>
          </a:p>
          <a:p>
            <a:pPr defTabSz="457200">
              <a:lnSpc>
                <a:spcPct val="100000"/>
              </a:lnSpc>
              <a:spcBef>
                <a:spcPts val="0"/>
              </a:spcBef>
            </a:pPr>
            <a:r>
              <a:t>Die feste Verwurzelung im Glauben wird durch ein selbstbewusstes Bekenntnis zu eigenen christlich konservativen Werten und Positionen begleitet. Dem zu beobachtenden Relevanzverlust dieser Werte und des Glaubens innerhalb der Gesellschaft stellt sich die Kirche bewusst entgegen.</a:t>
            </a:r>
          </a:p>
          <a:p>
            <a:pPr defTabSz="457200">
              <a:lnSpc>
                <a:spcPct val="100000"/>
              </a:lnSpc>
              <a:spcBef>
                <a:spcPts val="0"/>
              </a:spcBef>
            </a:pPr>
            <a:endParaRPr/>
          </a:p>
          <a:p>
            <a:pPr defTabSz="457200">
              <a:lnSpc>
                <a:spcPct val="100000"/>
              </a:lnSpc>
              <a:spcBef>
                <a:spcPts val="0"/>
              </a:spcBef>
            </a:pPr>
            <a:r>
              <a:t>Jenseits der Evangelisierung ist es ein zentraler Anspruch das Wort des Evangeliums durch eine aktive gesamtgesellschaftliche Verantwortungsübernahme für alle Menschen zum Leben zu bringen. Wesentlich hierfür ist ein ausgeprägtes aktives Engagement über die binnenkirchlichen Grenzen hinaus und der Wille eigene Standpunkte verstärkt in die öffentliche und politische Diskussion einzubringen.</a:t>
            </a:r>
          </a:p>
        </p:txBody>
      </p:sp>
      <p:sp>
        <p:nvSpPr>
          <p:cNvPr id="480" name="Exponierte gesamtgesellschaftliche Stellung als religiös geprägte Glaubens- und Hilfsinstitution"/>
          <p:cNvSpPr txBox="1">
            <a:spLocks noGrp="1"/>
          </p:cNvSpPr>
          <p:nvPr>
            <p:ph type="title"/>
          </p:nvPr>
        </p:nvSpPr>
        <p:spPr>
          <a:xfrm>
            <a:off x="213837" y="209322"/>
            <a:ext cx="10178392" cy="943431"/>
          </a:xfrm>
          <a:prstGeom prst="rect">
            <a:avLst/>
          </a:prstGeom>
        </p:spPr>
        <p:txBody>
          <a:bodyPr/>
          <a:lstStyle/>
          <a:p>
            <a:r>
              <a:t>Exponierte gesamtgesellschaftliche Stellung als religiös geprägte Glaubens- und Hilfsinstitution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Freeform 70"/>
          <p:cNvSpPr/>
          <p:nvPr/>
        </p:nvSpPr>
        <p:spPr>
          <a:xfrm rot="8828681" flipH="1">
            <a:off x="812540" y="2331408"/>
            <a:ext cx="9156724" cy="4106596"/>
          </a:xfrm>
          <a:custGeom>
            <a:avLst/>
            <a:gdLst/>
            <a:ahLst/>
            <a:cxnLst>
              <a:cxn ang="0">
                <a:pos x="wd2" y="hd2"/>
              </a:cxn>
              <a:cxn ang="5400000">
                <a:pos x="wd2" y="hd2"/>
              </a:cxn>
              <a:cxn ang="10800000">
                <a:pos x="wd2" y="hd2"/>
              </a:cxn>
              <a:cxn ang="16200000">
                <a:pos x="wd2" y="hd2"/>
              </a:cxn>
            </a:cxnLst>
            <a:rect l="0" t="0" r="r" b="b"/>
            <a:pathLst>
              <a:path w="21600" h="19909" extrusionOk="0">
                <a:moveTo>
                  <a:pt x="0" y="14983"/>
                </a:moveTo>
                <a:cubicBezTo>
                  <a:pt x="6794" y="21600"/>
                  <a:pt x="12045" y="20130"/>
                  <a:pt x="16442" y="18638"/>
                </a:cubicBezTo>
                <a:lnTo>
                  <a:pt x="16442" y="19614"/>
                </a:lnTo>
                <a:lnTo>
                  <a:pt x="21600" y="12136"/>
                </a:lnTo>
                <a:lnTo>
                  <a:pt x="18937" y="2030"/>
                </a:lnTo>
                <a:cubicBezTo>
                  <a:pt x="18904" y="2162"/>
                  <a:pt x="18871" y="2292"/>
                  <a:pt x="18837" y="2422"/>
                </a:cubicBezTo>
                <a:cubicBezTo>
                  <a:pt x="18737" y="2812"/>
                  <a:pt x="18768" y="3024"/>
                  <a:pt x="18668" y="3416"/>
                </a:cubicBezTo>
                <a:cubicBezTo>
                  <a:pt x="15765" y="4565"/>
                  <a:pt x="13074" y="2246"/>
                  <a:pt x="11840" y="0"/>
                </a:cubicBezTo>
              </a:path>
            </a:pathLst>
          </a:custGeom>
          <a:solidFill>
            <a:srgbClr val="E0ECF2"/>
          </a:solidFill>
          <a:ln w="12700">
            <a:miter lim="400000"/>
          </a:ln>
        </p:spPr>
        <p:txBody>
          <a:bodyPr lIns="45718" tIns="45718" rIns="45718" bIns="45718"/>
          <a:lstStyle/>
          <a:p>
            <a:pPr>
              <a:defRPr sz="900">
                <a:latin typeface="Arial"/>
                <a:ea typeface="Arial"/>
                <a:cs typeface="Arial"/>
                <a:sym typeface="Arial"/>
              </a:defRPr>
            </a:pPr>
            <a:endParaRPr/>
          </a:p>
        </p:txBody>
      </p:sp>
      <p:sp>
        <p:nvSpPr>
          <p:cNvPr id="483" name="Ein aktives Handeln zeigt sich insbesondere durch den Willen zur Gewinnung neuer Zielgruppen im Pastoral. Hier ist es zum einen das Ziel, den Blick auf die Erschließung religiöser aber kirchlich distanzierter Menschen zu weiten. Neue pastorale Angebote u"/>
          <p:cNvSpPr txBox="1">
            <a:spLocks noGrp="1"/>
          </p:cNvSpPr>
          <p:nvPr>
            <p:ph type="body" idx="1"/>
          </p:nvPr>
        </p:nvSpPr>
        <p:spPr>
          <a:xfrm>
            <a:off x="213836" y="1458911"/>
            <a:ext cx="11764327" cy="5363879"/>
          </a:xfrm>
          <a:prstGeom prst="rect">
            <a:avLst/>
          </a:prstGeom>
        </p:spPr>
        <p:txBody>
          <a:bodyPr/>
          <a:lstStyle/>
          <a:p>
            <a:pPr defTabSz="457200">
              <a:lnSpc>
                <a:spcPct val="100000"/>
              </a:lnSpc>
              <a:spcBef>
                <a:spcPts val="0"/>
              </a:spcBef>
            </a:pPr>
            <a:r>
              <a:t>Ein aktives Handeln zeigt sich insbesondere durch den Willen zur Gewinnung neuer Zielgruppen im Pastoral. Hier ist es zum einen das Ziel, den Blick auf die Erschließung religiöser aber kirchlich distanzierter Menschen zu weiten. Neue pastorale Angebote und Zugänge sollen den Weg zur einer „Kirche aus der lebensverändernden Kraft des Evangeliums“ ebnen, der auch Menschen mit geringem Interesse an Glaubensgemeinschaft und aktivem Engagement einen Zugang zur frohmachenden Botschaft des Evangeliums ermöglicht.</a:t>
            </a:r>
          </a:p>
          <a:p>
            <a:pPr defTabSz="457200">
              <a:lnSpc>
                <a:spcPct val="100000"/>
              </a:lnSpc>
              <a:spcBef>
                <a:spcPts val="0"/>
              </a:spcBef>
            </a:pPr>
            <a:endParaRPr/>
          </a:p>
          <a:p>
            <a:pPr defTabSz="457200">
              <a:lnSpc>
                <a:spcPct val="100000"/>
              </a:lnSpc>
              <a:spcBef>
                <a:spcPts val="0"/>
              </a:spcBef>
            </a:pPr>
            <a:r>
              <a:t>Zum anderen sollen verstärkt Personen in der gesellschaftlichen Altersmitte gewonnen werden. Die bestehende Fokussierung auf Senioren und Jugendliche bzw. Schüler ist bewusst aufzubrechen. Attraktive Angebote mit individuellen Nutzen sind der Schlüssel zur Gewinnung und Bindung dieser Gruppen.</a:t>
            </a:r>
          </a:p>
          <a:p>
            <a:pPr defTabSz="457200">
              <a:lnSpc>
                <a:spcPct val="100000"/>
              </a:lnSpc>
              <a:spcBef>
                <a:spcPts val="0"/>
              </a:spcBef>
            </a:pPr>
            <a:r>
              <a:t>Neben veränderten Altersgruppen ist die Ansprache breiterer sozialer Milieus ein strategisches Ziel. Elementarer Baustein hierfür ist das soziale Engagement. Dieses schafft neue Zugänge für die Evangelisierung und bindet Mitglieder durch einen sichtbaren Nutzen der Institution Kirche.</a:t>
            </a:r>
          </a:p>
          <a:p>
            <a:pPr defTabSz="457200">
              <a:lnSpc>
                <a:spcPct val="100000"/>
              </a:lnSpc>
              <a:spcBef>
                <a:spcPts val="0"/>
              </a:spcBef>
            </a:pPr>
            <a:endParaRPr/>
          </a:p>
          <a:p>
            <a:pPr defTabSz="457200">
              <a:lnSpc>
                <a:spcPct val="100000"/>
              </a:lnSpc>
              <a:spcBef>
                <a:spcPts val="0"/>
              </a:spcBef>
            </a:pPr>
            <a:r>
              <a:t>Säkulare Zielgruppen werden nicht direkt durch die pastorale Arbeit adressiert. Ein umfassendes gesellschaftliches Engagement eröffnet jedoch Möglichkeiten zur Gewinnung von Unterstützern durch passive Mitgliedschaft oder Spenden.</a:t>
            </a:r>
          </a:p>
        </p:txBody>
      </p:sp>
      <p:sp>
        <p:nvSpPr>
          <p:cNvPr id="484" name="Entwicklung einer „Kirche aller Gläubigen“ mit Strahlkraft zur zusätzlichen Gewinnung primär finanzieller Unterstützer"/>
          <p:cNvSpPr txBox="1">
            <a:spLocks noGrp="1"/>
          </p:cNvSpPr>
          <p:nvPr>
            <p:ph type="title"/>
          </p:nvPr>
        </p:nvSpPr>
        <p:spPr>
          <a:xfrm>
            <a:off x="213837" y="209321"/>
            <a:ext cx="10178392" cy="1176718"/>
          </a:xfrm>
          <a:prstGeom prst="rect">
            <a:avLst/>
          </a:prstGeom>
        </p:spPr>
        <p:txBody>
          <a:bodyPr/>
          <a:lstStyle>
            <a:lvl1pPr>
              <a:defRPr sz="2500"/>
            </a:lvl1pPr>
          </a:lstStyle>
          <a:p>
            <a:r>
              <a:t>Entwicklung einer „Kirche aus der lebensverändernden Kraft des Evangeliums“ mit Strahlkraft zur zusätzlichen Gewinnung primär finanzieller Unterstützer</a:t>
            </a:r>
          </a:p>
        </p:txBody>
      </p:sp>
    </p:spTree>
  </p:cSld>
  <p:clrMapOvr>
    <a:masterClrMapping/>
  </p:clrMapOvr>
  <p:transition spd="med"/>
</p:sld>
</file>

<file path=ppt/theme/theme1.xml><?xml version="1.0" encoding="utf-8"?>
<a:theme xmlns:a="http://schemas.openxmlformats.org/drawingml/2006/main" name="Office">
  <a:themeElements>
    <a:clrScheme name="Office">
      <a:dk1>
        <a:srgbClr val="636362"/>
      </a:dk1>
      <a:lt1>
        <a:srgbClr val="FFFFFF"/>
      </a:lt1>
      <a:dk2>
        <a:srgbClr val="A7A7A7"/>
      </a:dk2>
      <a:lt2>
        <a:srgbClr val="535353"/>
      </a:lt2>
      <a:accent1>
        <a:srgbClr val="AE0C21"/>
      </a:accent1>
      <a:accent2>
        <a:srgbClr val="E62730"/>
      </a:accent2>
      <a:accent3>
        <a:srgbClr val="1A70B8"/>
      </a:accent3>
      <a:accent4>
        <a:srgbClr val="B1CFDF"/>
      </a:accent4>
      <a:accent5>
        <a:srgbClr val="636362"/>
      </a:accent5>
      <a:accent6>
        <a:srgbClr val="919292"/>
      </a:accent6>
      <a:hlink>
        <a:srgbClr val="0000FF"/>
      </a:hlink>
      <a:folHlink>
        <a:srgbClr val="FF00FF"/>
      </a:folHlink>
    </a:clrScheme>
    <a:fontScheme name="Offic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7999" tIns="107999" rIns="107999" bIns="107999" numCol="1" spcCol="38100" rtlCol="0" anchor="ctr">
        <a:norm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AE0C21"/>
      </a:accent1>
      <a:accent2>
        <a:srgbClr val="E62730"/>
      </a:accent2>
      <a:accent3>
        <a:srgbClr val="1A70B8"/>
      </a:accent3>
      <a:accent4>
        <a:srgbClr val="B1CFDF"/>
      </a:accent4>
      <a:accent5>
        <a:srgbClr val="636362"/>
      </a:accent5>
      <a:accent6>
        <a:srgbClr val="919292"/>
      </a:accent6>
      <a:hlink>
        <a:srgbClr val="0000FF"/>
      </a:hlink>
      <a:folHlink>
        <a:srgbClr val="FF00FF"/>
      </a:folHlink>
    </a:clrScheme>
    <a:fontScheme name="Office">
      <a:majorFont>
        <a:latin typeface="Helvetica"/>
        <a:ea typeface="Helvetica"/>
        <a:cs typeface="Helvetica"/>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7999" tIns="107999" rIns="107999" bIns="107999" numCol="1" spcCol="38100" rtlCol="0" anchor="ctr">
        <a:norm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5724</Words>
  <Application>Microsoft Office PowerPoint</Application>
  <PresentationFormat>Breitbild</PresentationFormat>
  <Paragraphs>281</Paragraphs>
  <Slides>54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54</vt:i4>
      </vt:variant>
    </vt:vector>
  </HeadingPairs>
  <TitlesOfParts>
    <vt:vector size="60" baseType="lpstr">
      <vt:lpstr>Arial</vt:lpstr>
      <vt:lpstr>Calibri</vt:lpstr>
      <vt:lpstr>Calibri Light</vt:lpstr>
      <vt:lpstr>Helvetica</vt:lpstr>
      <vt:lpstr>Times New Roman</vt:lpstr>
      <vt:lpstr>Office</vt:lpstr>
      <vt:lpstr>PowerPoint-Präsentation</vt:lpstr>
      <vt:lpstr>Ein Ziel vor Augen</vt:lpstr>
      <vt:lpstr>Ein Ziel vor Augen</vt:lpstr>
      <vt:lpstr>Ein Ziel vor Augen</vt:lpstr>
      <vt:lpstr>PowerPoint-Präsentation</vt:lpstr>
      <vt:lpstr>Kirche aus lebensverändernder Kraft des Evangeliums und Einsatz für die Gesellschaft</vt:lpstr>
      <vt:lpstr>Kirche aus der lebensverändernden Kraft des Evangeliums und dem Einsatz für die Gesellschaft</vt:lpstr>
      <vt:lpstr>Exponierte gesamtgesellschaftliche Stellung als religiös geprägte Glaubens- und Hilfsinstitution</vt:lpstr>
      <vt:lpstr>Entwicklung einer „Kirche aus der lebensverändernden Kraft des Evangeliums“ mit Strahlkraft zur zusätzlichen Gewinnung primär finanzieller Unterstützer</vt:lpstr>
      <vt:lpstr>Positionierung als „Gestalter der Gesellschaft“</vt:lpstr>
      <vt:lpstr>Neue Zugänge zu traditionellen Glaubensangeboten und umfassendes diakonisches Engagement</vt:lpstr>
      <vt:lpstr>Ergänzung der Gemeinde durch vielfältige Zugangsformen</vt:lpstr>
      <vt:lpstr>Personalvielfalt bei Sicherung interner Evangelisierung</vt:lpstr>
      <vt:lpstr>Schaffung gezielter Freiräume zu Erreichung einer geteilten Vision</vt:lpstr>
      <vt:lpstr>PowerPoint-Präsentation</vt:lpstr>
      <vt:lpstr>Kirche aus offener Spiritualität und breitem gesellschaftlichem Engagement</vt:lpstr>
      <vt:lpstr>Kirche für alle</vt:lpstr>
      <vt:lpstr>Eroberung einer zentralen Stellung in der Mitte der postmodernen Gesellschaft</vt:lpstr>
      <vt:lpstr>Schaffung einer „Kirche für Alle“ mit vielfältigen Mechanismen der Mitgliedergewinnung und -bindung</vt:lpstr>
      <vt:lpstr>Kirche als sichtbares gesellschaftliches Vorbild, das Gutes tut und auch darüber spricht</vt:lpstr>
      <vt:lpstr>Bauchladen postmoderner Spiritualitätsangebote und weitreichende diakonische Lebenshilfe am Puls der Zeit</vt:lpstr>
      <vt:lpstr>Ergänzung vielfältiger Zugangsformen im Alltag der Menschen durch überregionale Kompetenzzentren</vt:lpstr>
      <vt:lpstr>Kirche als Enabler in einer durch Multiprofessionalität und Spezialisierung geprägten Organisation</vt:lpstr>
      <vt:lpstr>Experimentierfreudige, dezentrale und partizipative Kirche</vt:lpstr>
      <vt:lpstr>PowerPoint-Präsentation</vt:lpstr>
      <vt:lpstr>Kirche mit offenen spirituellen Angeboten für alle</vt:lpstr>
      <vt:lpstr>Selbsterhalt durch gesellschaftliche Öffnung und Fokussierung auf binnenkirchliche Angebote</vt:lpstr>
      <vt:lpstr>Umfassende Gewinnung spiritueller Zielgruppen</vt:lpstr>
      <vt:lpstr>Fokussierung auf Entwicklung und Vermarktung binnenkirchlicher Angebote</vt:lpstr>
      <vt:lpstr>Modifikation bestehender Angebote zum Abbau von Zugangsbarrieren</vt:lpstr>
      <vt:lpstr>Bestmöglicher Erhalt der Gemeinde mit punktueller Erweiterung</vt:lpstr>
      <vt:lpstr>Multiprofessionelle Erweiterung bestehender Strukturen</vt:lpstr>
      <vt:lpstr>Erfolg als zentrale Steuerungsgröße einer dezentralen und partizipativen Organisation</vt:lpstr>
      <vt:lpstr>PowerPoint-Präsentation</vt:lpstr>
      <vt:lpstr>Kirche der bewahrenden Minderheit</vt:lpstr>
      <vt:lpstr>Bewahrende Minderheit</vt:lpstr>
      <vt:lpstr>Bewahrung von traditionellem katholischen Glauben und Werten in der Nische</vt:lpstr>
      <vt:lpstr>Fokussierung auf die Bindung heutiger Zielgruppen</vt:lpstr>
      <vt:lpstr>Orientierung an binnenkirchlichen Themen und Aufgaben</vt:lpstr>
      <vt:lpstr>Zentrale Strukturen mit Fokus auf effiziente und hochwertige lokale Umsetzung</vt:lpstr>
      <vt:lpstr>Gemeindezentrierte Zugangsformen mit hoher religiöser Tiefe</vt:lpstr>
      <vt:lpstr>Fokussierung auf professionelle Aufgabenerfüllung durch Priester und haupt- und ehrenamtliche Mitarbeiter</vt:lpstr>
      <vt:lpstr>Zentrale Strukturen mit Fokus auf effiziente und hochwertige lokale Umsetzung</vt:lpstr>
      <vt:lpstr>PowerPoint-Präsentation</vt:lpstr>
      <vt:lpstr>Kirche aus traditioneller Neuevangelisierung</vt:lpstr>
      <vt:lpstr>Kirche aus traditioneller Neuevangelisierung</vt:lpstr>
      <vt:lpstr>Offensive Verbreitung von traditionellem katholischen Glauben und Werten gegenüber religiösen Zielgruppen</vt:lpstr>
      <vt:lpstr>Aktive Erweiterung von Zielgruppen auf alle Gläubigen, insbesondere in der gesellschaftlichen Altersmitte</vt:lpstr>
      <vt:lpstr>Konzentration auf binnenkirchliche Aufgaben bei klarer Prägung einer religiös konservativen Außenwahrnehmung</vt:lpstr>
      <vt:lpstr>Erweiterung glaubenszentrierter Formate zur Ausschöpfung religiöser Zielgruppen</vt:lpstr>
      <vt:lpstr>Neue Wege durch Leuchttürme und Online-Formate</vt:lpstr>
      <vt:lpstr>Fokussierung auf professionelle Aufgabenerfüllung durch Priester und haupt- und ehrenamtliche Mitarbeiter</vt:lpstr>
      <vt:lpstr>Schaffung gezielter Freiräume zu Erreichung einer geteilten Vision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Kirchenbilder 2030+</dc:title>
  <dc:creator>Markus Freckmann</dc:creator>
  <cp:lastModifiedBy>Markus Freckmann</cp:lastModifiedBy>
  <cp:revision>5</cp:revision>
  <dcterms:modified xsi:type="dcterms:W3CDTF">2022-03-01T07:24:05Z</dcterms:modified>
</cp:coreProperties>
</file>